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1" r:id="rId2"/>
    <p:sldMasterId id="2147483706" r:id="rId3"/>
    <p:sldMasterId id="2147483711" r:id="rId4"/>
    <p:sldMasterId id="2147483716" r:id="rId5"/>
    <p:sldMasterId id="2147483721" r:id="rId6"/>
    <p:sldMasterId id="2147483759" r:id="rId7"/>
    <p:sldMasterId id="2147483768" r:id="rId8"/>
    <p:sldMasterId id="2147483775" r:id="rId9"/>
  </p:sldMasterIdLst>
  <p:notesMasterIdLst>
    <p:notesMasterId r:id="rId33"/>
  </p:notesMasterIdLst>
  <p:handoutMasterIdLst>
    <p:handoutMasterId r:id="rId34"/>
  </p:handoutMasterIdLst>
  <p:sldIdLst>
    <p:sldId id="257" r:id="rId10"/>
    <p:sldId id="339" r:id="rId11"/>
    <p:sldId id="356" r:id="rId12"/>
    <p:sldId id="357" r:id="rId13"/>
    <p:sldId id="298" r:id="rId14"/>
    <p:sldId id="358" r:id="rId15"/>
    <p:sldId id="332" r:id="rId16"/>
    <p:sldId id="333" r:id="rId17"/>
    <p:sldId id="443" r:id="rId18"/>
    <p:sldId id="432" r:id="rId19"/>
    <p:sldId id="338" r:id="rId20"/>
    <p:sldId id="334" r:id="rId21"/>
    <p:sldId id="340" r:id="rId22"/>
    <p:sldId id="335" r:id="rId23"/>
    <p:sldId id="337" r:id="rId24"/>
    <p:sldId id="342" r:id="rId25"/>
    <p:sldId id="324" r:id="rId26"/>
    <p:sldId id="341" r:id="rId27"/>
    <p:sldId id="313" r:id="rId28"/>
    <p:sldId id="304" r:id="rId29"/>
    <p:sldId id="299" r:id="rId30"/>
    <p:sldId id="303" r:id="rId31"/>
    <p:sldId id="277" r:id="rId3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29" autoAdjust="0"/>
    <p:restoredTop sz="70991" autoAdjust="0"/>
  </p:normalViewPr>
  <p:slideViewPr>
    <p:cSldViewPr snapToGrid="0">
      <p:cViewPr varScale="1">
        <p:scale>
          <a:sx n="144" d="100"/>
          <a:sy n="144" d="100"/>
        </p:scale>
        <p:origin x="864" y="1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D95F7F-EE99-4717-9478-1034E1F1B96F}" type="datetimeFigureOut">
              <a:rPr lang="zh-CN" altLang="en-US" smtClean="0"/>
              <a:t>2018/7/11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891AFB-F480-4C63-924C-5431E76F50BD}" type="slidenum">
              <a:rPr lang="zh-CN" altLang="en-US" smtClean="0"/>
              <a:t>‹#›</a:t>
            </a:fld>
            <a:endParaRPr lang="zh-CN" altLang="en-US"/>
          </a:p>
        </p:txBody>
      </p:sp>
    </p:spTree>
    <p:extLst>
      <p:ext uri="{BB962C8B-B14F-4D97-AF65-F5344CB8AC3E}">
        <p14:creationId xmlns:p14="http://schemas.microsoft.com/office/powerpoint/2010/main" val="16945441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1C23D-6F39-4DC6-A5C5-835FB2C5D3B0}" type="datetimeFigureOut">
              <a:rPr lang="zh-CN" altLang="en-US" smtClean="0"/>
              <a:t>2018/7/11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63704-9EF9-4237-81AF-4B61779EFD4E}" type="slidenum">
              <a:rPr lang="zh-CN" altLang="en-US" smtClean="0"/>
              <a:t>‹#›</a:t>
            </a:fld>
            <a:endParaRPr lang="zh-CN" altLang="en-US"/>
          </a:p>
        </p:txBody>
      </p:sp>
    </p:spTree>
    <p:extLst>
      <p:ext uri="{BB962C8B-B14F-4D97-AF65-F5344CB8AC3E}">
        <p14:creationId xmlns:p14="http://schemas.microsoft.com/office/powerpoint/2010/main" val="252575153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63704-9EF9-4237-81AF-4B61779EFD4E}" type="slidenum">
              <a:rPr lang="zh-CN" altLang="en-US" smtClean="0">
                <a:solidFill>
                  <a:prstClr val="black"/>
                </a:solidFill>
                <a:latin typeface="Calibri"/>
                <a:ea typeface="宋体"/>
              </a:rPr>
              <a:pPr/>
              <a:t>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794326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468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3144940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31548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b="1" kern="1200" dirty="0">
                <a:solidFill>
                  <a:schemeClr val="tx1"/>
                </a:solidFill>
                <a:latin typeface="+mn-lt"/>
                <a:ea typeface="+mn-ea"/>
                <a:cs typeface="+mn-cs"/>
              </a:rPr>
              <a:t>1</a:t>
            </a:r>
            <a:r>
              <a:rPr lang="zh-CN" altLang="en-US" sz="900" b="0" kern="1200" dirty="0">
                <a:solidFill>
                  <a:schemeClr val="tx1"/>
                </a:solidFill>
                <a:latin typeface="+mn-lt"/>
                <a:ea typeface="+mn-ea"/>
                <a:cs typeface="+mn-cs"/>
              </a:rPr>
              <a:t>）缺少全链路视角的需求管理机制，协同效率低</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2</a:t>
            </a:r>
            <a:r>
              <a:rPr lang="zh-CN" altLang="en-US" sz="900" b="0" kern="1200" dirty="0">
                <a:solidFill>
                  <a:schemeClr val="tx1"/>
                </a:solidFill>
                <a:latin typeface="+mn-lt"/>
                <a:ea typeface="+mn-ea"/>
                <a:cs typeface="+mn-cs"/>
              </a:rPr>
              <a:t>）平台准入门槛高，新小业务无法快速试错</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3</a:t>
            </a:r>
            <a:r>
              <a:rPr lang="zh-CN" altLang="en-US" sz="900" b="0" kern="1200" dirty="0">
                <a:solidFill>
                  <a:schemeClr val="tx1"/>
                </a:solidFill>
                <a:latin typeface="+mn-lt"/>
                <a:ea typeface="+mn-ea"/>
                <a:cs typeface="+mn-cs"/>
              </a:rPr>
              <a:t>）业务与平台没有很好分离，无法支撑业务自助式（</a:t>
            </a:r>
            <a:r>
              <a:rPr lang="en-US" altLang="zh-CN" sz="900" b="1" kern="1200" dirty="0">
                <a:solidFill>
                  <a:schemeClr val="tx1"/>
                </a:solidFill>
                <a:latin typeface="+mn-lt"/>
                <a:ea typeface="+mn-ea"/>
                <a:cs typeface="+mn-cs"/>
              </a:rPr>
              <a:t>Self-Service</a:t>
            </a:r>
            <a:r>
              <a:rPr lang="zh-CN" altLang="en-US" sz="900" b="0" kern="1200" dirty="0">
                <a:solidFill>
                  <a:schemeClr val="tx1"/>
                </a:solidFill>
                <a:latin typeface="+mn-lt"/>
                <a:ea typeface="+mn-ea"/>
                <a:cs typeface="+mn-cs"/>
              </a:rPr>
              <a:t>）发展</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4</a:t>
            </a:r>
            <a:r>
              <a:rPr lang="zh-CN" altLang="en-US" sz="900" b="0" kern="1200" dirty="0">
                <a:solidFill>
                  <a:schemeClr val="tx1"/>
                </a:solidFill>
                <a:latin typeface="+mn-lt"/>
                <a:ea typeface="+mn-ea"/>
                <a:cs typeface="+mn-cs"/>
              </a:rPr>
              <a:t>）缺少可复用业务资产</a:t>
            </a:r>
            <a:endParaRPr kumimoji="1" lang="zh-CN" altLang="en-US" dirty="0"/>
          </a:p>
        </p:txBody>
      </p:sp>
      <p:sp>
        <p:nvSpPr>
          <p:cNvPr id="4" name="幻灯片编号占位符 3"/>
          <p:cNvSpPr>
            <a:spLocks noGrp="1"/>
          </p:cNvSpPr>
          <p:nvPr>
            <p:ph type="sldNum" sz="quarter" idx="10"/>
          </p:nvPr>
        </p:nvSpPr>
        <p:spPr/>
        <p:txBody>
          <a:bodyPr/>
          <a:lstStyle/>
          <a:p>
            <a:fld id="{05B63704-9EF9-4237-81AF-4B61779EFD4E}" type="slidenum">
              <a:rPr lang="zh-CN" altLang="en-US" smtClean="0"/>
              <a:t>5</a:t>
            </a:fld>
            <a:endParaRPr lang="zh-CN" altLang="en-US"/>
          </a:p>
        </p:txBody>
      </p:sp>
    </p:spTree>
    <p:extLst>
      <p:ext uri="{BB962C8B-B14F-4D97-AF65-F5344CB8AC3E}">
        <p14:creationId xmlns:p14="http://schemas.microsoft.com/office/powerpoint/2010/main" val="419548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TMF</a:t>
            </a:r>
            <a:r>
              <a:rPr kumimoji="1" lang="zh-CN" altLang="en-US" dirty="0"/>
              <a:t>不是万能的，需要诸多的配套设施</a:t>
            </a:r>
            <a:endParaRPr kumimoji="1" lang="en-US" altLang="zh-CN" dirty="0"/>
          </a:p>
          <a:p>
            <a:endParaRPr kumimoji="1" lang="en-US" altLang="zh-CN" dirty="0"/>
          </a:p>
          <a:p>
            <a:r>
              <a:rPr kumimoji="1" lang="zh-CN" altLang="en-US" dirty="0"/>
              <a:t>业务可视化：</a:t>
            </a:r>
            <a:endParaRPr kumimoji="1" lang="en-US" altLang="zh-CN" dirty="0"/>
          </a:p>
          <a:p>
            <a:r>
              <a:rPr kumimoji="1" lang="zh-CN" altLang="en-US" dirty="0"/>
              <a:t>业务不可视，</a:t>
            </a:r>
            <a:r>
              <a:rPr kumimoji="1" lang="en-US" altLang="zh-CN" dirty="0"/>
              <a:t>PD</a:t>
            </a:r>
            <a:r>
              <a:rPr kumimoji="1" lang="zh-CN" altLang="en-US" dirty="0"/>
              <a:t>不了解现状，需要开发来翻代码，带来需求分析慢，需要拉着开发反复澄清</a:t>
            </a:r>
            <a:endParaRPr kumimoji="1" lang="en-US" altLang="zh-CN" dirty="0"/>
          </a:p>
          <a:p>
            <a:endParaRPr kumimoji="1" lang="en-US" altLang="zh-CN" dirty="0"/>
          </a:p>
          <a:p>
            <a:r>
              <a:rPr kumimoji="1" lang="zh-CN" altLang="en-US" dirty="0"/>
              <a:t>需求结构化：</a:t>
            </a:r>
            <a:endParaRPr kumimoji="1" lang="en-US" altLang="zh-CN" dirty="0"/>
          </a:p>
          <a:p>
            <a:r>
              <a:rPr kumimoji="1" lang="zh-CN" altLang="en-US" dirty="0"/>
              <a:t>文档化的需求分解缺少沉淀，很难提炼出业务模式，玩法。新的业务很难借鉴已有经验快速上线</a:t>
            </a:r>
            <a:endParaRPr kumimoji="1" lang="en-US" altLang="zh-CN" dirty="0"/>
          </a:p>
          <a:p>
            <a:endParaRPr kumimoji="1" lang="en-US" altLang="zh-CN" dirty="0"/>
          </a:p>
          <a:p>
            <a:r>
              <a:rPr kumimoji="1" lang="zh-CN" altLang="en-US" dirty="0"/>
              <a:t>业务监控：</a:t>
            </a:r>
            <a:endParaRPr kumimoji="1" lang="en-US" altLang="zh-CN" dirty="0"/>
          </a:p>
          <a:p>
            <a:r>
              <a:rPr kumimoji="1" lang="zh-CN" altLang="en-US" dirty="0"/>
              <a:t>业务方找过来，说我们的业务都下单失败了，谁帮忙看看啊？</a:t>
            </a:r>
            <a:endParaRPr kumimoji="1" lang="en-US" altLang="zh-CN" dirty="0"/>
          </a:p>
          <a:p>
            <a:r>
              <a:rPr kumimoji="1" lang="zh-CN" altLang="en-US" dirty="0"/>
              <a:t>啊 ？ 大盘没有下跌啊 </a:t>
            </a:r>
            <a:r>
              <a:rPr kumimoji="1" lang="en-US" altLang="zh-CN" dirty="0"/>
              <a:t>?</a:t>
            </a:r>
            <a:r>
              <a:rPr kumimoji="1" lang="zh-CN" altLang="en-US" dirty="0"/>
              <a:t> 什么情况？ 什么场景下失败的 ？</a:t>
            </a:r>
            <a:endParaRPr kumimoji="1" lang="en-US" altLang="zh-CN" dirty="0"/>
          </a:p>
          <a:p>
            <a:r>
              <a:rPr kumimoji="1" lang="zh-CN" altLang="en-US" dirty="0"/>
              <a:t>小的业务方，业务量小，没有按业务维度进行监控，出现这种情况无法及时发现</a:t>
            </a:r>
            <a:endParaRPr kumimoji="1" lang="en-US" altLang="zh-CN" dirty="0"/>
          </a:p>
          <a:p>
            <a:endParaRPr kumimoji="1" lang="en-US" altLang="zh-CN" dirty="0"/>
          </a:p>
          <a:p>
            <a:r>
              <a:rPr kumimoji="1" lang="zh-CN" altLang="en-US" dirty="0"/>
              <a:t>测试一体化：</a:t>
            </a:r>
            <a:endParaRPr kumimoji="1" lang="en-US" altLang="zh-CN" dirty="0"/>
          </a:p>
          <a:p>
            <a:r>
              <a:rPr kumimoji="1" lang="zh-CN" altLang="en-US" dirty="0"/>
              <a:t>测试同学对于新的测试需求，不知道具体改了什么东西，一脸懵逼，那就全部脚本跑一把吧</a:t>
            </a:r>
            <a:endParaRPr kumimoji="1" lang="en-US" altLang="zh-CN" dirty="0"/>
          </a:p>
          <a:p>
            <a:r>
              <a:rPr kumimoji="1" lang="zh-CN" altLang="en-US" dirty="0"/>
              <a:t>是否可以清晰的知道具体的改动点，挑出改动点的测试脚本，针对性的测试？</a:t>
            </a:r>
            <a:endParaRPr kumimoji="1" lang="en-US" altLang="zh-CN" dirty="0"/>
          </a:p>
          <a:p>
            <a:endParaRPr kumimoji="1" lang="en-US" altLang="zh-CN" dirty="0"/>
          </a:p>
          <a:p>
            <a:r>
              <a:rPr kumimoji="1" lang="zh-CN" altLang="en-US" dirty="0"/>
              <a:t>业务配置化</a:t>
            </a:r>
            <a:endParaRPr kumimoji="1" lang="en-US" altLang="zh-CN" dirty="0"/>
          </a:p>
          <a:p>
            <a:r>
              <a:rPr kumimoji="1" lang="zh-CN" altLang="en-US" dirty="0"/>
              <a:t>啊？不就打个标，还要去翻这么多代码，测试起来好费劲啊</a:t>
            </a:r>
            <a:endParaRPr kumimoji="1" lang="en-US" altLang="zh-CN" dirty="0"/>
          </a:p>
          <a:p>
            <a:endParaRPr kumimoji="1" lang="en-US" altLang="zh-CN" dirty="0"/>
          </a:p>
          <a:p>
            <a:r>
              <a:rPr kumimoji="1" lang="zh-CN" altLang="en-US" dirty="0"/>
              <a:t>为什么要有这个系统，从业务价值上讲</a:t>
            </a:r>
            <a:endParaRPr kumimoji="1" lang="en-US" altLang="zh-CN" dirty="0"/>
          </a:p>
          <a:p>
            <a:r>
              <a:rPr kumimoji="1" lang="zh-CN" altLang="en-US" dirty="0"/>
              <a:t>各个层次上的述求是什么？</a:t>
            </a:r>
            <a:endParaRPr kumimoji="1" lang="en-US" altLang="zh-CN" dirty="0"/>
          </a:p>
          <a:p>
            <a:endParaRPr kumimoji="1" lang="en-US" altLang="zh-CN" dirty="0"/>
          </a:p>
          <a:p>
            <a:r>
              <a:rPr kumimoji="1" lang="zh-CN" altLang="en-US" dirty="0"/>
              <a:t>要解决的问题，跟后面讲的配置化是什么关系啊</a:t>
            </a:r>
            <a:endParaRPr kumimoji="1" lang="en-US" altLang="zh-CN" dirty="0"/>
          </a:p>
          <a:p>
            <a:r>
              <a:rPr kumimoji="1" lang="zh-CN" altLang="en-US" dirty="0"/>
              <a:t>感觉串接不起来</a:t>
            </a:r>
            <a:endParaRPr kumimoji="1" lang="en-US" altLang="zh-CN" dirty="0"/>
          </a:p>
          <a:p>
            <a:endParaRPr kumimoji="1" lang="en-US" altLang="zh-CN" dirty="0"/>
          </a:p>
          <a:p>
            <a:endParaRPr kumimoji="1" lang="en-US" altLang="zh-CN" dirty="0"/>
          </a:p>
          <a:p>
            <a:r>
              <a:rPr kumimoji="1" lang="zh-CN" altLang="en-US" dirty="0"/>
              <a:t>配置化这个词你打算怎么解释？</a:t>
            </a:r>
            <a:endParaRPr kumimoji="1" lang="en-US" altLang="zh-CN" dirty="0"/>
          </a:p>
          <a:p>
            <a:r>
              <a:rPr kumimoji="1" lang="zh-CN" altLang="en-US" dirty="0"/>
              <a:t>业务的配置化从不同的角色上划分可以分几个层面，面向</a:t>
            </a:r>
            <a:r>
              <a:rPr kumimoji="1" lang="en-US" altLang="zh-CN" dirty="0"/>
              <a:t>PD</a:t>
            </a:r>
            <a:r>
              <a:rPr kumimoji="1" lang="zh-CN" altLang="en-US" dirty="0"/>
              <a:t>的配置化，面向开发的配置化，他们之间肯定有差异，但是相同的是都是需要从业务的维度去做配置化，比如从开发的视角上，基于业务维度的配置化是包括</a:t>
            </a:r>
            <a:r>
              <a:rPr kumimoji="1" lang="en-US" altLang="zh-CN" dirty="0"/>
              <a:t>XXX</a:t>
            </a:r>
            <a:endParaRPr kumimoji="1" lang="zh-CN" altLang="en-US" dirty="0"/>
          </a:p>
        </p:txBody>
      </p:sp>
      <p:sp>
        <p:nvSpPr>
          <p:cNvPr id="4" name="幻灯片编号占位符 3"/>
          <p:cNvSpPr>
            <a:spLocks noGrp="1"/>
          </p:cNvSpPr>
          <p:nvPr>
            <p:ph type="sldNum" sz="quarter" idx="10"/>
          </p:nvPr>
        </p:nvSpPr>
        <p:spPr/>
        <p:txBody>
          <a:bodyPr/>
          <a:lstStyle/>
          <a:p>
            <a:fld id="{05B63704-9EF9-4237-81AF-4B61779EFD4E}" type="slidenum">
              <a:rPr lang="zh-CN" altLang="en-US" smtClean="0">
                <a:solidFill>
                  <a:prstClr val="black"/>
                </a:solidFill>
                <a:latin typeface="Calibri"/>
                <a:ea typeface="宋体"/>
              </a:rPr>
              <a:pPr/>
              <a:t>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48220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A673D8-3EF7-4DC4-AA5F-8912FCEE04A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075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A673D8-3EF7-4DC4-AA5F-8912FCEE04A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6742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63704-9EF9-4237-81AF-4B61779EFD4E}" type="slidenum">
              <a:rPr lang="zh-CN" altLang="en-US" smtClean="0">
                <a:solidFill>
                  <a:prstClr val="black"/>
                </a:solidFill>
                <a:latin typeface="Calibri"/>
                <a:ea typeface="宋体"/>
              </a:rPr>
              <a:pPr/>
              <a:t>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88794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B63704-9EF9-4237-81AF-4B61779EFD4E}" type="slidenum">
              <a:rPr lang="zh-CN" altLang="en-US" smtClean="0">
                <a:solidFill>
                  <a:prstClr val="black"/>
                </a:solidFill>
                <a:latin typeface="Calibri"/>
                <a:ea typeface="宋体"/>
              </a:rPr>
              <a:pPr/>
              <a:t>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88794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关键字：</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en-US" altLang="zh-CN" dirty="0"/>
              <a:t>Lattice</a:t>
            </a:r>
            <a:r>
              <a:rPr kumimoji="1" lang="zh-CN" altLang="en-US" dirty="0"/>
              <a:t>是什么？</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zh-CN" dirty="0"/>
              <a:t>1</a:t>
            </a:r>
            <a:r>
              <a:rPr kumimoji="1" lang="en-US" altLang="zh-CN" dirty="0"/>
              <a:t>.</a:t>
            </a:r>
            <a:r>
              <a:rPr kumimoji="1" lang="zh-CN" altLang="en-US" dirty="0"/>
              <a:t>技术视角的业务管理平台</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zh-CN" dirty="0"/>
              <a:t>2</a:t>
            </a:r>
            <a:r>
              <a:rPr kumimoji="1" lang="en-US" altLang="zh-CN" dirty="0"/>
              <a:t>.</a:t>
            </a:r>
            <a:r>
              <a:rPr kumimoji="1" lang="zh-CN" altLang="en-US" dirty="0"/>
              <a:t>跟中台存在能力映射关系</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原材料加工厂</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承上启下</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en-US" altLang="zh-CN" dirty="0"/>
              <a:t>TMF</a:t>
            </a:r>
            <a:r>
              <a:rPr kumimoji="1" lang="zh-CN" altLang="en-US" dirty="0"/>
              <a:t>整体解决方案的一部分，是构建于</a:t>
            </a:r>
            <a:r>
              <a:rPr kumimoji="1" lang="en-US" altLang="zh-CN" dirty="0"/>
              <a:t>TMF2</a:t>
            </a:r>
            <a:r>
              <a:rPr kumimoji="1" lang="zh-CN" altLang="en-US" dirty="0"/>
              <a:t>框架之上的</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打个比方：</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作战室</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基础设计建设</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原材料</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业务的配置化是业务可视的前提，是执行的关键</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不要提到中台化</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r>
              <a:rPr kumimoji="1" lang="zh-CN" altLang="en-US" dirty="0"/>
              <a:t>业务的配置化是承上启下的关键</a:t>
            </a:r>
            <a:endParaRPr kumimoji="1" lang="en-US" altLang="zh-CN" dirty="0"/>
          </a:p>
          <a:p>
            <a:pPr marL="0" marR="0" indent="0" algn="l" defTabSz="685800" rtl="0" eaLnBrk="1" fontAlgn="auto" latinLnBrk="0" hangingPunct="1">
              <a:lnSpc>
                <a:spcPct val="100000"/>
              </a:lnSpc>
              <a:spcBef>
                <a:spcPts val="0"/>
              </a:spcBef>
              <a:spcAft>
                <a:spcPts val="0"/>
              </a:spcAft>
              <a:buClrTx/>
              <a:buSzTx/>
              <a:buFontTx/>
              <a:buNone/>
              <a:tabLst/>
              <a:defRPr/>
            </a:pPr>
            <a:endParaRPr kumimoji="1" lang="en-US" altLang="zh-CN" dirty="0"/>
          </a:p>
        </p:txBody>
      </p:sp>
      <p:sp>
        <p:nvSpPr>
          <p:cNvPr id="4" name="幻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00002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2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161952271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8885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标题+项目符号">
    <p:spTree>
      <p:nvGrpSpPr>
        <p:cNvPr id="1" name=""/>
        <p:cNvGrpSpPr/>
        <p:nvPr/>
      </p:nvGrpSpPr>
      <p:grpSpPr>
        <a:xfrm>
          <a:off x="0" y="0"/>
          <a:ext cx="0" cy="0"/>
          <a:chOff x="0" y="0"/>
          <a:chExt cx="0" cy="0"/>
        </a:xfrm>
      </p:grpSpPr>
      <p:pic>
        <p:nvPicPr>
          <p:cNvPr id="69" name="pasted-image.pdf"/>
          <p:cNvPicPr>
            <a:picLocks noChangeAspect="1"/>
          </p:cNvPicPr>
          <p:nvPr/>
        </p:nvPicPr>
        <p:blipFill>
          <a:blip r:embed="rId2">
            <a:extLst/>
          </a:blip>
          <a:stretch>
            <a:fillRect/>
          </a:stretch>
        </p:blipFill>
        <p:spPr>
          <a:xfrm>
            <a:off x="0" y="0"/>
            <a:ext cx="9142401" cy="5143500"/>
          </a:xfrm>
          <a:prstGeom prst="rect">
            <a:avLst/>
          </a:prstGeom>
          <a:ln w="12700">
            <a:miter lim="400000"/>
          </a:ln>
        </p:spPr>
      </p:pic>
      <p:sp>
        <p:nvSpPr>
          <p:cNvPr id="70" name="Shape 70"/>
          <p:cNvSpPr>
            <a:spLocks noGrp="1"/>
          </p:cNvSpPr>
          <p:nvPr>
            <p:ph type="body" sz="quarter" idx="13"/>
          </p:nvPr>
        </p:nvSpPr>
        <p:spPr>
          <a:xfrm>
            <a:off x="1045473" y="15382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1" name="Shape 71"/>
          <p:cNvSpPr>
            <a:spLocks noGrp="1"/>
          </p:cNvSpPr>
          <p:nvPr>
            <p:ph type="body" sz="quarter" idx="14"/>
          </p:nvPr>
        </p:nvSpPr>
        <p:spPr>
          <a:xfrm>
            <a:off x="859735" y="1195182"/>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2" name="Shape 72"/>
          <p:cNvSpPr>
            <a:spLocks noGrp="1"/>
          </p:cNvSpPr>
          <p:nvPr>
            <p:ph type="body" sz="quarter" idx="15"/>
          </p:nvPr>
        </p:nvSpPr>
        <p:spPr>
          <a:xfrm>
            <a:off x="1045473" y="26050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3" name="Shape 73"/>
          <p:cNvSpPr>
            <a:spLocks noGrp="1"/>
          </p:cNvSpPr>
          <p:nvPr>
            <p:ph type="body" sz="quarter" idx="16"/>
          </p:nvPr>
        </p:nvSpPr>
        <p:spPr>
          <a:xfrm>
            <a:off x="859735" y="2290557"/>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pic>
        <p:nvPicPr>
          <p:cNvPr id="74" name="未标题-2.png"/>
          <p:cNvPicPr>
            <a:picLocks noChangeAspect="1"/>
          </p:cNvPicPr>
          <p:nvPr/>
        </p:nvPicPr>
        <p:blipFill>
          <a:blip r:embed="rId3">
            <a:extLst/>
          </a:blip>
          <a:stretch>
            <a:fillRect/>
          </a:stretch>
        </p:blipFill>
        <p:spPr>
          <a:xfrm>
            <a:off x="7529055" y="4725056"/>
            <a:ext cx="1448337" cy="251473"/>
          </a:xfrm>
          <a:prstGeom prst="rect">
            <a:avLst/>
          </a:prstGeom>
          <a:ln w="12700">
            <a:miter lim="400000"/>
          </a:ln>
        </p:spPr>
      </p:pic>
      <p:sp>
        <p:nvSpPr>
          <p:cNvPr id="75" name="Shape 75"/>
          <p:cNvSpPr>
            <a:spLocks noGrp="1"/>
          </p:cNvSpPr>
          <p:nvPr>
            <p:ph type="body" sz="quarter" idx="17"/>
          </p:nvPr>
        </p:nvSpPr>
        <p:spPr>
          <a:xfrm>
            <a:off x="1045473" y="3600388"/>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t>此处为内容文字，此处为内容文字，此处为内容文字，此处为内容文字，此处为内容文字，此处为内容文字，此处为内容文字，此处为内容文字，此处为内容文字，此处为内容文字，此处为内容文字。</a:t>
            </a:r>
          </a:p>
        </p:txBody>
      </p:sp>
      <p:sp>
        <p:nvSpPr>
          <p:cNvPr id="76" name="Shape 76"/>
          <p:cNvSpPr>
            <a:spLocks noGrp="1"/>
          </p:cNvSpPr>
          <p:nvPr>
            <p:ph type="body" sz="quarter" idx="18"/>
          </p:nvPr>
        </p:nvSpPr>
        <p:spPr>
          <a:xfrm>
            <a:off x="859735" y="3290682"/>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9" name="Shape 79"/>
          <p:cNvSpPr>
            <a:spLocks noGrp="1"/>
          </p:cNvSpPr>
          <p:nvPr>
            <p:ph type="sldNum" sz="quarter" idx="2"/>
          </p:nvPr>
        </p:nvSpPr>
        <p:spPr>
          <a:xfrm>
            <a:off x="4475931" y="4878958"/>
            <a:ext cx="185442" cy="191691"/>
          </a:xfrm>
          <a:prstGeom prst="rect">
            <a:avLst/>
          </a:prstGeom>
        </p:spPr>
        <p:txBody>
          <a:bodyPr lIns="71437" tIns="71437" rIns="71437" bIns="71437"/>
          <a:lstStyle>
            <a:lvl1pPr defTabSz="308074"/>
          </a:lstStyle>
          <a:p>
            <a:pPr algn="ctr" hangingPunct="0"/>
            <a:fld id="{86CB4B4D-7CA3-9044-876B-883B54F8677D}" type="slidenum">
              <a:rPr lang="en-US" altLang="zh-CN" sz="1875" kern="0" smtClean="0">
                <a:solidFill>
                  <a:srgbClr val="000000"/>
                </a:solidFill>
                <a:sym typeface="Helvetica Light"/>
              </a:rPr>
              <a:pPr algn="ctr" hangingPunct="0"/>
              <a:t>‹#›</a:t>
            </a:fld>
            <a:endParaRPr lang="en-US" altLang="zh-CN" sz="1875" kern="0">
              <a:solidFill>
                <a:srgbClr val="000000"/>
              </a:solidFill>
              <a:sym typeface="Helvetica Light"/>
            </a:endParaRPr>
          </a:p>
        </p:txBody>
      </p:sp>
      <p:pic>
        <p:nvPicPr>
          <p:cNvPr id="13" name="pasted-image.pdf"/>
          <p:cNvPicPr>
            <a:picLocks noChangeAspect="1"/>
          </p:cNvPicPr>
          <p:nvPr userDrawn="1"/>
        </p:nvPicPr>
        <p:blipFill>
          <a:blip r:embed="rId4">
            <a:extLst/>
          </a:blip>
          <a:stretch>
            <a:fillRect/>
          </a:stretch>
        </p:blipFill>
        <p:spPr>
          <a:xfrm>
            <a:off x="820731" y="561975"/>
            <a:ext cx="71438" cy="342900"/>
          </a:xfrm>
          <a:prstGeom prst="rect">
            <a:avLst/>
          </a:prstGeom>
          <a:ln w="12700">
            <a:miter lim="400000"/>
          </a:ln>
        </p:spPr>
      </p:pic>
      <p:sp>
        <p:nvSpPr>
          <p:cNvPr id="15" name="标题 2"/>
          <p:cNvSpPr>
            <a:spLocks noGrp="1"/>
          </p:cNvSpPr>
          <p:nvPr>
            <p:ph type="title" hasCustomPrompt="1"/>
          </p:nvPr>
        </p:nvSpPr>
        <p:spPr>
          <a:xfrm>
            <a:off x="1024847" y="521164"/>
            <a:ext cx="6029893" cy="374320"/>
          </a:xfrm>
        </p:spPr>
        <p:txBody>
          <a:bodyPr vert="horz">
            <a:normAutofit/>
          </a:bodyPr>
          <a:lstStyle>
            <a:lvl1pPr algn="l">
              <a:defRPr kumimoji="0"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defRPr>
            </a:lvl1pPr>
          </a:lstStyle>
          <a:p>
            <a:r>
              <a:rPr kumimoji="1" lang="zh-CN" altLang="en-US" dirty="0"/>
              <a:t>点击此处添加文字标题</a:t>
            </a:r>
          </a:p>
        </p:txBody>
      </p:sp>
    </p:spTree>
    <p:extLst>
      <p:ext uri="{BB962C8B-B14F-4D97-AF65-F5344CB8AC3E}">
        <p14:creationId xmlns:p14="http://schemas.microsoft.com/office/powerpoint/2010/main" val="21552202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3" name="pasted-image.pdf"/>
          <p:cNvPicPr>
            <a:picLocks noChangeAspect="1"/>
          </p:cNvPicPr>
          <p:nvPr userDrawn="1"/>
        </p:nvPicPr>
        <p:blipFill>
          <a:blip r:embed="rId2">
            <a:extLst/>
          </a:blip>
          <a:stretch>
            <a:fillRect/>
          </a:stretch>
        </p:blipFill>
        <p:spPr>
          <a:xfrm>
            <a:off x="1599" y="0"/>
            <a:ext cx="9142401" cy="5143500"/>
          </a:xfrm>
          <a:prstGeom prst="rect">
            <a:avLst/>
          </a:prstGeom>
          <a:ln w="12700">
            <a:miter lim="400000"/>
          </a:ln>
        </p:spPr>
      </p:pic>
      <p:sp>
        <p:nvSpPr>
          <p:cNvPr id="4" name="Shape 147"/>
          <p:cNvSpPr/>
          <p:nvPr userDrawn="1"/>
        </p:nvSpPr>
        <p:spPr>
          <a:xfrm>
            <a:off x="521270" y="2040500"/>
            <a:ext cx="8384342" cy="334707"/>
          </a:xfrm>
          <a:prstGeom prst="rect">
            <a:avLst/>
          </a:prstGeom>
          <a:ln w="12700">
            <a:miter lim="400000"/>
          </a:ln>
          <a:extLst>
            <a:ext uri="{C572A759-6A51-4108-AA02-DFA0A04FC94B}">
              <ma14:wrappingTextBoxFlag xmlns:ma14="http://schemas.microsoft.com/office/mac/drawingml/2011/main" xmlns="" val="1"/>
            </a:ext>
          </a:extLst>
        </p:spPr>
        <p:txBody>
          <a:bodyPr tIns="34290" bIns="34290">
            <a:spAutoFit/>
          </a:bodyPr>
          <a:lstStyle>
            <a:lvl1pPr algn="l" defTabSz="1828800">
              <a:defRPr sz="46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725" b="0" i="0" u="none" strike="noStrike" kern="0" cap="none" spc="0" normalizeH="0" baseline="0" noProof="0" dirty="0">
                <a:ln>
                  <a:noFill/>
                </a:ln>
                <a:solidFill>
                  <a:srgbClr val="FFFFFF"/>
                </a:solidFill>
                <a:effectLst/>
                <a:uLnTx/>
                <a:uFillTx/>
                <a:latin typeface="Microsoft YaHei"/>
                <a:ea typeface="Microsoft YaHei"/>
                <a:sym typeface="Microsoft YaHei"/>
              </a:rPr>
              <a:t>此处添加副标题</a:t>
            </a:r>
          </a:p>
        </p:txBody>
      </p:sp>
      <p:sp>
        <p:nvSpPr>
          <p:cNvPr id="5" name="Shape 148"/>
          <p:cNvSpPr/>
          <p:nvPr userDrawn="1"/>
        </p:nvSpPr>
        <p:spPr>
          <a:xfrm>
            <a:off x="521270" y="2603182"/>
            <a:ext cx="1050288" cy="242374"/>
          </a:xfrm>
          <a:prstGeom prst="rect">
            <a:avLst/>
          </a:prstGeom>
          <a:ln w="12700">
            <a:miter lim="400000"/>
          </a:ln>
          <a:extLst>
            <a:ext uri="{C572A759-6A51-4108-AA02-DFA0A04FC94B}">
              <ma14:wrappingTextBoxFlag xmlns:ma14="http://schemas.microsoft.com/office/mac/drawingml/2011/main" xmlns="" val="1"/>
            </a:ext>
          </a:extLst>
        </p:spPr>
        <p:txBody>
          <a:bodyPr wrap="none" tIns="34290" bIns="34290">
            <a:spAutoFit/>
          </a:bodyPr>
          <a:lstStyle>
            <a:lvl1pPr algn="l" defTabSz="1828800">
              <a:defRPr sz="30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125" b="0" i="0" u="none" strike="noStrike" kern="0" cap="none" spc="0" normalizeH="0" baseline="0" noProof="0" dirty="0">
                <a:ln>
                  <a:noFill/>
                </a:ln>
                <a:solidFill>
                  <a:srgbClr val="FFFFFF"/>
                </a:solidFill>
                <a:effectLst/>
                <a:uLnTx/>
                <a:uFillTx/>
                <a:latin typeface="Microsoft YaHei"/>
                <a:ea typeface="Microsoft YaHei"/>
                <a:sym typeface="Microsoft YaHei"/>
              </a:rPr>
              <a:t>汇报人：某某</a:t>
            </a:r>
          </a:p>
        </p:txBody>
      </p:sp>
      <p:sp>
        <p:nvSpPr>
          <p:cNvPr id="6" name="Shape 149"/>
          <p:cNvSpPr/>
          <p:nvPr userDrawn="1"/>
        </p:nvSpPr>
        <p:spPr>
          <a:xfrm>
            <a:off x="521270" y="1471856"/>
            <a:ext cx="4740508" cy="553998"/>
          </a:xfrm>
          <a:prstGeom prst="rect">
            <a:avLst/>
          </a:prstGeom>
          <a:ln w="12700">
            <a:miter lim="400000"/>
          </a:ln>
          <a:extLst>
            <a:ext uri="{C572A759-6A51-4108-AA02-DFA0A04FC94B}">
              <ma14:wrappingTextBoxFlag xmlns:ma14="http://schemas.microsoft.com/office/mac/drawingml/2011/main" xmlns="" val="1"/>
            </a:ext>
          </a:extLst>
        </p:spPr>
        <p:txBody>
          <a:bodyPr tIns="34290" bIns="34290">
            <a:spAutoFit/>
          </a:bodyPr>
          <a:lstStyle>
            <a:lvl1pPr algn="l" defTabSz="1828800">
              <a:defRPr sz="84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3150" b="0" i="0" u="none" strike="noStrike" kern="0" cap="none" spc="0" normalizeH="0" baseline="0" noProof="0" dirty="0">
                <a:ln>
                  <a:noFill/>
                </a:ln>
                <a:solidFill>
                  <a:srgbClr val="FFFFFF"/>
                </a:solidFill>
                <a:effectLst/>
                <a:uLnTx/>
                <a:uFillTx/>
                <a:latin typeface="Microsoft YaHei"/>
                <a:ea typeface="Microsoft YaHei"/>
                <a:sym typeface="Microsoft YaHei"/>
              </a:rPr>
              <a:t>此处添加主标题</a:t>
            </a:r>
          </a:p>
        </p:txBody>
      </p:sp>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1200" b="0" i="0" u="none" strike="noStrike" kern="0" cap="none" spc="0" normalizeH="0" baseline="0" noProof="0">
              <a:ln>
                <a:noFill/>
              </a:ln>
              <a:solidFill>
                <a:srgbClr val="FFFFFF"/>
              </a:solidFill>
              <a:effectLst/>
              <a:uLnTx/>
              <a:uFillTx/>
              <a:latin typeface="Helvetica Light"/>
              <a:sym typeface="Helvetica Light"/>
            </a:endParaRPr>
          </a:p>
        </p:txBody>
      </p:sp>
      <p:pic>
        <p:nvPicPr>
          <p:cNvPr id="8" name="Business platform.png"/>
          <p:cNvPicPr>
            <a:picLocks noChangeAspect="1"/>
          </p:cNvPicPr>
          <p:nvPr userDrawn="1"/>
        </p:nvPicPr>
        <p:blipFill>
          <a:blip r:embed="rId3">
            <a:alphaModFix amt="69004"/>
            <a:extLst/>
          </a:blip>
          <a:stretch>
            <a:fillRect/>
          </a:stretch>
        </p:blipFill>
        <p:spPr>
          <a:xfrm>
            <a:off x="564133" y="401687"/>
            <a:ext cx="1724990" cy="87527"/>
          </a:xfrm>
          <a:prstGeom prst="rect">
            <a:avLst/>
          </a:prstGeom>
          <a:ln w="12700">
            <a:miter lim="400000"/>
          </a:ln>
        </p:spPr>
      </p:pic>
      <p:pic>
        <p:nvPicPr>
          <p:cNvPr id="9" name="未标题-12.png"/>
          <p:cNvPicPr>
            <a:picLocks noChangeAspect="1"/>
          </p:cNvPicPr>
          <p:nvPr userDrawn="1"/>
        </p:nvPicPr>
        <p:blipFill>
          <a:blip r:embed="rId4">
            <a:extLst/>
          </a:blip>
          <a:stretch>
            <a:fillRect/>
          </a:stretch>
        </p:blipFill>
        <p:spPr>
          <a:xfrm>
            <a:off x="565555" y="4561341"/>
            <a:ext cx="1291089" cy="224171"/>
          </a:xfrm>
          <a:prstGeom prst="rect">
            <a:avLst/>
          </a:prstGeom>
          <a:ln w="12700">
            <a:miter lim="400000"/>
          </a:ln>
        </p:spPr>
      </p:pic>
    </p:spTree>
    <p:extLst>
      <p:ext uri="{BB962C8B-B14F-4D97-AF65-F5344CB8AC3E}">
        <p14:creationId xmlns:p14="http://schemas.microsoft.com/office/powerpoint/2010/main" val="88478063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4826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标题+项目符号">
    <p:spTree>
      <p:nvGrpSpPr>
        <p:cNvPr id="1" name=""/>
        <p:cNvGrpSpPr/>
        <p:nvPr/>
      </p:nvGrpSpPr>
      <p:grpSpPr>
        <a:xfrm>
          <a:off x="0" y="0"/>
          <a:ext cx="0" cy="0"/>
          <a:chOff x="0" y="0"/>
          <a:chExt cx="0" cy="0"/>
        </a:xfrm>
      </p:grpSpPr>
      <p:pic>
        <p:nvPicPr>
          <p:cNvPr id="69" name="pasted-image.pdf"/>
          <p:cNvPicPr>
            <a:picLocks noChangeAspect="1"/>
          </p:cNvPicPr>
          <p:nvPr/>
        </p:nvPicPr>
        <p:blipFill>
          <a:blip r:embed="rId2">
            <a:extLst/>
          </a:blip>
          <a:stretch>
            <a:fillRect/>
          </a:stretch>
        </p:blipFill>
        <p:spPr>
          <a:xfrm>
            <a:off x="0" y="0"/>
            <a:ext cx="9142401" cy="5143500"/>
          </a:xfrm>
          <a:prstGeom prst="rect">
            <a:avLst/>
          </a:prstGeom>
          <a:ln w="12700">
            <a:miter lim="400000"/>
          </a:ln>
        </p:spPr>
      </p:pic>
      <p:sp>
        <p:nvSpPr>
          <p:cNvPr id="70" name="Shape 70"/>
          <p:cNvSpPr>
            <a:spLocks noGrp="1"/>
          </p:cNvSpPr>
          <p:nvPr>
            <p:ph type="body" sz="quarter" idx="13"/>
          </p:nvPr>
        </p:nvSpPr>
        <p:spPr>
          <a:xfrm>
            <a:off x="1045473" y="15382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1" name="Shape 71"/>
          <p:cNvSpPr>
            <a:spLocks noGrp="1"/>
          </p:cNvSpPr>
          <p:nvPr>
            <p:ph type="body" sz="quarter" idx="14"/>
          </p:nvPr>
        </p:nvSpPr>
        <p:spPr>
          <a:xfrm>
            <a:off x="859735" y="1195182"/>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2" name="Shape 72"/>
          <p:cNvSpPr>
            <a:spLocks noGrp="1"/>
          </p:cNvSpPr>
          <p:nvPr>
            <p:ph type="body" sz="quarter" idx="15"/>
          </p:nvPr>
        </p:nvSpPr>
        <p:spPr>
          <a:xfrm>
            <a:off x="1045473" y="26050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3" name="Shape 73"/>
          <p:cNvSpPr>
            <a:spLocks noGrp="1"/>
          </p:cNvSpPr>
          <p:nvPr>
            <p:ph type="body" sz="quarter" idx="16"/>
          </p:nvPr>
        </p:nvSpPr>
        <p:spPr>
          <a:xfrm>
            <a:off x="859735" y="2290557"/>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pic>
        <p:nvPicPr>
          <p:cNvPr id="74" name="未标题-2.png"/>
          <p:cNvPicPr>
            <a:picLocks noChangeAspect="1"/>
          </p:cNvPicPr>
          <p:nvPr/>
        </p:nvPicPr>
        <p:blipFill>
          <a:blip r:embed="rId3">
            <a:extLst/>
          </a:blip>
          <a:stretch>
            <a:fillRect/>
          </a:stretch>
        </p:blipFill>
        <p:spPr>
          <a:xfrm>
            <a:off x="7529055" y="4725056"/>
            <a:ext cx="1448337" cy="251473"/>
          </a:xfrm>
          <a:prstGeom prst="rect">
            <a:avLst/>
          </a:prstGeom>
          <a:ln w="12700">
            <a:miter lim="400000"/>
          </a:ln>
        </p:spPr>
      </p:pic>
      <p:sp>
        <p:nvSpPr>
          <p:cNvPr id="75" name="Shape 75"/>
          <p:cNvSpPr>
            <a:spLocks noGrp="1"/>
          </p:cNvSpPr>
          <p:nvPr>
            <p:ph type="body" sz="quarter" idx="17"/>
          </p:nvPr>
        </p:nvSpPr>
        <p:spPr>
          <a:xfrm>
            <a:off x="1045473" y="3600388"/>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t>此处为内容文字，此处为内容文字，此处为内容文字，此处为内容文字，此处为内容文字，此处为内容文字，此处为内容文字，此处为内容文字，此处为内容文字，此处为内容文字，此处为内容文字。</a:t>
            </a:r>
          </a:p>
        </p:txBody>
      </p:sp>
      <p:sp>
        <p:nvSpPr>
          <p:cNvPr id="76" name="Shape 76"/>
          <p:cNvSpPr>
            <a:spLocks noGrp="1"/>
          </p:cNvSpPr>
          <p:nvPr>
            <p:ph type="body" sz="quarter" idx="18"/>
          </p:nvPr>
        </p:nvSpPr>
        <p:spPr>
          <a:xfrm>
            <a:off x="859735" y="3290682"/>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9" name="Shape 79"/>
          <p:cNvSpPr>
            <a:spLocks noGrp="1"/>
          </p:cNvSpPr>
          <p:nvPr>
            <p:ph type="sldNum" sz="quarter" idx="2"/>
          </p:nvPr>
        </p:nvSpPr>
        <p:spPr>
          <a:xfrm>
            <a:off x="4475931" y="4878958"/>
            <a:ext cx="185442" cy="191691"/>
          </a:xfrm>
          <a:prstGeom prst="rect">
            <a:avLst/>
          </a:prstGeom>
        </p:spPr>
        <p:txBody>
          <a:bodyPr lIns="71437" tIns="71437" rIns="71437" bIns="71437"/>
          <a:lstStyle>
            <a:lvl1pPr defTabSz="308074"/>
          </a:lstStyle>
          <a:p>
            <a:pPr algn="ctr" hangingPunct="0"/>
            <a:fld id="{86CB4B4D-7CA3-9044-876B-883B54F8677D}" type="slidenum">
              <a:rPr lang="en-US" altLang="zh-CN" sz="1875" kern="0" smtClean="0">
                <a:solidFill>
                  <a:srgbClr val="000000"/>
                </a:solidFill>
                <a:sym typeface="Helvetica Light"/>
              </a:rPr>
              <a:pPr algn="ctr" hangingPunct="0"/>
              <a:t>‹#›</a:t>
            </a:fld>
            <a:endParaRPr lang="en-US" altLang="zh-CN" sz="1875" kern="0">
              <a:solidFill>
                <a:srgbClr val="000000"/>
              </a:solidFill>
              <a:sym typeface="Helvetica Light"/>
            </a:endParaRPr>
          </a:p>
        </p:txBody>
      </p:sp>
      <p:pic>
        <p:nvPicPr>
          <p:cNvPr id="13" name="pasted-image.pdf"/>
          <p:cNvPicPr>
            <a:picLocks noChangeAspect="1"/>
          </p:cNvPicPr>
          <p:nvPr userDrawn="1"/>
        </p:nvPicPr>
        <p:blipFill>
          <a:blip r:embed="rId4">
            <a:extLst/>
          </a:blip>
          <a:stretch>
            <a:fillRect/>
          </a:stretch>
        </p:blipFill>
        <p:spPr>
          <a:xfrm>
            <a:off x="820731" y="561975"/>
            <a:ext cx="71438" cy="342900"/>
          </a:xfrm>
          <a:prstGeom prst="rect">
            <a:avLst/>
          </a:prstGeom>
          <a:ln w="12700">
            <a:miter lim="400000"/>
          </a:ln>
        </p:spPr>
      </p:pic>
      <p:sp>
        <p:nvSpPr>
          <p:cNvPr id="15" name="标题 2"/>
          <p:cNvSpPr>
            <a:spLocks noGrp="1"/>
          </p:cNvSpPr>
          <p:nvPr>
            <p:ph type="title" hasCustomPrompt="1"/>
          </p:nvPr>
        </p:nvSpPr>
        <p:spPr>
          <a:xfrm>
            <a:off x="1024847" y="521164"/>
            <a:ext cx="6029893" cy="374320"/>
          </a:xfrm>
        </p:spPr>
        <p:txBody>
          <a:bodyPr vert="horz">
            <a:normAutofit/>
          </a:bodyPr>
          <a:lstStyle>
            <a:lvl1pPr algn="l">
              <a:defRPr kumimoji="0"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defRPr>
            </a:lvl1pPr>
          </a:lstStyle>
          <a:p>
            <a:r>
              <a:rPr kumimoji="1" lang="zh-CN" altLang="en-US" dirty="0"/>
              <a:t>点击此处添加文字标题</a:t>
            </a:r>
          </a:p>
        </p:txBody>
      </p:sp>
    </p:spTree>
    <p:extLst>
      <p:ext uri="{BB962C8B-B14F-4D97-AF65-F5344CB8AC3E}">
        <p14:creationId xmlns:p14="http://schemas.microsoft.com/office/powerpoint/2010/main" val="32667358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3" name="pasted-image.pdf"/>
          <p:cNvPicPr>
            <a:picLocks noChangeAspect="1"/>
          </p:cNvPicPr>
          <p:nvPr userDrawn="1"/>
        </p:nvPicPr>
        <p:blipFill>
          <a:blip r:embed="rId2">
            <a:extLst/>
          </a:blip>
          <a:stretch>
            <a:fillRect/>
          </a:stretch>
        </p:blipFill>
        <p:spPr>
          <a:xfrm>
            <a:off x="1599" y="0"/>
            <a:ext cx="9142401" cy="5143500"/>
          </a:xfrm>
          <a:prstGeom prst="rect">
            <a:avLst/>
          </a:prstGeom>
          <a:ln w="12700">
            <a:miter lim="400000"/>
          </a:ln>
        </p:spPr>
      </p:pic>
      <p:sp>
        <p:nvSpPr>
          <p:cNvPr id="4" name="Shape 147"/>
          <p:cNvSpPr/>
          <p:nvPr userDrawn="1"/>
        </p:nvSpPr>
        <p:spPr>
          <a:xfrm>
            <a:off x="521270" y="2040500"/>
            <a:ext cx="8384342" cy="334707"/>
          </a:xfrm>
          <a:prstGeom prst="rect">
            <a:avLst/>
          </a:prstGeom>
          <a:ln w="12700">
            <a:miter lim="400000"/>
          </a:ln>
          <a:extLst>
            <a:ext uri="{C572A759-6A51-4108-AA02-DFA0A04FC94B}">
              <ma14:wrappingTextBoxFlag xmlns:ma14="http://schemas.microsoft.com/office/mac/drawingml/2011/main" xmlns="" val="1"/>
            </a:ext>
          </a:extLst>
        </p:spPr>
        <p:txBody>
          <a:bodyPr tIns="34290" bIns="34290">
            <a:spAutoFit/>
          </a:bodyPr>
          <a:lstStyle>
            <a:lvl1pPr algn="l" defTabSz="1828800">
              <a:defRPr sz="46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725" b="0" i="0" u="none" strike="noStrike" kern="0" cap="none" spc="0" normalizeH="0" baseline="0" noProof="0" dirty="0">
                <a:ln>
                  <a:noFill/>
                </a:ln>
                <a:solidFill>
                  <a:srgbClr val="FFFFFF"/>
                </a:solidFill>
                <a:effectLst/>
                <a:uLnTx/>
                <a:uFillTx/>
                <a:latin typeface="Microsoft YaHei"/>
                <a:ea typeface="Microsoft YaHei"/>
                <a:sym typeface="Microsoft YaHei"/>
              </a:rPr>
              <a:t>此处添加副标题</a:t>
            </a:r>
          </a:p>
        </p:txBody>
      </p:sp>
      <p:sp>
        <p:nvSpPr>
          <p:cNvPr id="5" name="Shape 148"/>
          <p:cNvSpPr/>
          <p:nvPr userDrawn="1"/>
        </p:nvSpPr>
        <p:spPr>
          <a:xfrm>
            <a:off x="521270" y="2603182"/>
            <a:ext cx="1050288" cy="242374"/>
          </a:xfrm>
          <a:prstGeom prst="rect">
            <a:avLst/>
          </a:prstGeom>
          <a:ln w="12700">
            <a:miter lim="400000"/>
          </a:ln>
          <a:extLst>
            <a:ext uri="{C572A759-6A51-4108-AA02-DFA0A04FC94B}">
              <ma14:wrappingTextBoxFlag xmlns:ma14="http://schemas.microsoft.com/office/mac/drawingml/2011/main" xmlns="" val="1"/>
            </a:ext>
          </a:extLst>
        </p:spPr>
        <p:txBody>
          <a:bodyPr wrap="none" tIns="34290" bIns="34290">
            <a:spAutoFit/>
          </a:bodyPr>
          <a:lstStyle>
            <a:lvl1pPr algn="l" defTabSz="1828800">
              <a:defRPr sz="30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125" b="0" i="0" u="none" strike="noStrike" kern="0" cap="none" spc="0" normalizeH="0" baseline="0" noProof="0" dirty="0">
                <a:ln>
                  <a:noFill/>
                </a:ln>
                <a:solidFill>
                  <a:srgbClr val="FFFFFF"/>
                </a:solidFill>
                <a:effectLst/>
                <a:uLnTx/>
                <a:uFillTx/>
                <a:latin typeface="Microsoft YaHei"/>
                <a:ea typeface="Microsoft YaHei"/>
                <a:sym typeface="Microsoft YaHei"/>
              </a:rPr>
              <a:t>汇报人：某某</a:t>
            </a:r>
          </a:p>
        </p:txBody>
      </p:sp>
      <p:sp>
        <p:nvSpPr>
          <p:cNvPr id="6" name="Shape 149"/>
          <p:cNvSpPr/>
          <p:nvPr userDrawn="1"/>
        </p:nvSpPr>
        <p:spPr>
          <a:xfrm>
            <a:off x="521270" y="1471856"/>
            <a:ext cx="4740508" cy="553998"/>
          </a:xfrm>
          <a:prstGeom prst="rect">
            <a:avLst/>
          </a:prstGeom>
          <a:ln w="12700">
            <a:miter lim="400000"/>
          </a:ln>
          <a:extLst>
            <a:ext uri="{C572A759-6A51-4108-AA02-DFA0A04FC94B}">
              <ma14:wrappingTextBoxFlag xmlns:ma14="http://schemas.microsoft.com/office/mac/drawingml/2011/main" xmlns="" val="1"/>
            </a:ext>
          </a:extLst>
        </p:spPr>
        <p:txBody>
          <a:bodyPr tIns="34290" bIns="34290">
            <a:spAutoFit/>
          </a:bodyPr>
          <a:lstStyle>
            <a:lvl1pPr algn="l" defTabSz="1828800">
              <a:defRPr sz="84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3150" b="0" i="0" u="none" strike="noStrike" kern="0" cap="none" spc="0" normalizeH="0" baseline="0" noProof="0" dirty="0">
                <a:ln>
                  <a:noFill/>
                </a:ln>
                <a:solidFill>
                  <a:srgbClr val="FFFFFF"/>
                </a:solidFill>
                <a:effectLst/>
                <a:uLnTx/>
                <a:uFillTx/>
                <a:latin typeface="Microsoft YaHei"/>
                <a:ea typeface="Microsoft YaHei"/>
                <a:sym typeface="Microsoft YaHei"/>
              </a:rPr>
              <a:t>此处添加主标题</a:t>
            </a:r>
          </a:p>
        </p:txBody>
      </p:sp>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1200" b="0" i="0" u="none" strike="noStrike" kern="0" cap="none" spc="0" normalizeH="0" baseline="0" noProof="0">
              <a:ln>
                <a:noFill/>
              </a:ln>
              <a:solidFill>
                <a:srgbClr val="FFFFFF"/>
              </a:solidFill>
              <a:effectLst/>
              <a:uLnTx/>
              <a:uFillTx/>
              <a:latin typeface="Helvetica Light"/>
              <a:sym typeface="Helvetica Light"/>
            </a:endParaRPr>
          </a:p>
        </p:txBody>
      </p:sp>
      <p:pic>
        <p:nvPicPr>
          <p:cNvPr id="8" name="Business platform.png"/>
          <p:cNvPicPr>
            <a:picLocks noChangeAspect="1"/>
          </p:cNvPicPr>
          <p:nvPr userDrawn="1"/>
        </p:nvPicPr>
        <p:blipFill>
          <a:blip r:embed="rId3">
            <a:alphaModFix amt="69004"/>
            <a:extLst/>
          </a:blip>
          <a:stretch>
            <a:fillRect/>
          </a:stretch>
        </p:blipFill>
        <p:spPr>
          <a:xfrm>
            <a:off x="564133" y="401687"/>
            <a:ext cx="1724990" cy="87527"/>
          </a:xfrm>
          <a:prstGeom prst="rect">
            <a:avLst/>
          </a:prstGeom>
          <a:ln w="12700">
            <a:miter lim="400000"/>
          </a:ln>
        </p:spPr>
      </p:pic>
      <p:pic>
        <p:nvPicPr>
          <p:cNvPr id="9" name="未标题-12.png"/>
          <p:cNvPicPr>
            <a:picLocks noChangeAspect="1"/>
          </p:cNvPicPr>
          <p:nvPr userDrawn="1"/>
        </p:nvPicPr>
        <p:blipFill>
          <a:blip r:embed="rId4">
            <a:extLst/>
          </a:blip>
          <a:stretch>
            <a:fillRect/>
          </a:stretch>
        </p:blipFill>
        <p:spPr>
          <a:xfrm>
            <a:off x="565555" y="4561341"/>
            <a:ext cx="1291089" cy="224171"/>
          </a:xfrm>
          <a:prstGeom prst="rect">
            <a:avLst/>
          </a:prstGeom>
          <a:ln w="12700">
            <a:miter lim="400000"/>
          </a:ln>
        </p:spPr>
      </p:pic>
    </p:spTree>
    <p:extLst>
      <p:ext uri="{BB962C8B-B14F-4D97-AF65-F5344CB8AC3E}">
        <p14:creationId xmlns:p14="http://schemas.microsoft.com/office/powerpoint/2010/main" val="23981712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78486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标题+项目符号">
    <p:spTree>
      <p:nvGrpSpPr>
        <p:cNvPr id="1" name=""/>
        <p:cNvGrpSpPr/>
        <p:nvPr/>
      </p:nvGrpSpPr>
      <p:grpSpPr>
        <a:xfrm>
          <a:off x="0" y="0"/>
          <a:ext cx="0" cy="0"/>
          <a:chOff x="0" y="0"/>
          <a:chExt cx="0" cy="0"/>
        </a:xfrm>
      </p:grpSpPr>
      <p:pic>
        <p:nvPicPr>
          <p:cNvPr id="69" name="pasted-image.pdf"/>
          <p:cNvPicPr>
            <a:picLocks noChangeAspect="1"/>
          </p:cNvPicPr>
          <p:nvPr/>
        </p:nvPicPr>
        <p:blipFill>
          <a:blip r:embed="rId2">
            <a:extLst/>
          </a:blip>
          <a:stretch>
            <a:fillRect/>
          </a:stretch>
        </p:blipFill>
        <p:spPr>
          <a:xfrm>
            <a:off x="0" y="0"/>
            <a:ext cx="9142401" cy="5143500"/>
          </a:xfrm>
          <a:prstGeom prst="rect">
            <a:avLst/>
          </a:prstGeom>
          <a:ln w="12700">
            <a:miter lim="400000"/>
          </a:ln>
        </p:spPr>
      </p:pic>
      <p:sp>
        <p:nvSpPr>
          <p:cNvPr id="70" name="Shape 70"/>
          <p:cNvSpPr>
            <a:spLocks noGrp="1"/>
          </p:cNvSpPr>
          <p:nvPr>
            <p:ph type="body" sz="quarter" idx="13"/>
          </p:nvPr>
        </p:nvSpPr>
        <p:spPr>
          <a:xfrm>
            <a:off x="1045473" y="15382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1" name="Shape 71"/>
          <p:cNvSpPr>
            <a:spLocks noGrp="1"/>
          </p:cNvSpPr>
          <p:nvPr>
            <p:ph type="body" sz="quarter" idx="14"/>
          </p:nvPr>
        </p:nvSpPr>
        <p:spPr>
          <a:xfrm>
            <a:off x="859735" y="1195182"/>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2" name="Shape 72"/>
          <p:cNvSpPr>
            <a:spLocks noGrp="1"/>
          </p:cNvSpPr>
          <p:nvPr>
            <p:ph type="body" sz="quarter" idx="15"/>
          </p:nvPr>
        </p:nvSpPr>
        <p:spPr>
          <a:xfrm>
            <a:off x="1045473" y="26050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3" name="Shape 73"/>
          <p:cNvSpPr>
            <a:spLocks noGrp="1"/>
          </p:cNvSpPr>
          <p:nvPr>
            <p:ph type="body" sz="quarter" idx="16"/>
          </p:nvPr>
        </p:nvSpPr>
        <p:spPr>
          <a:xfrm>
            <a:off x="859735" y="2290557"/>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pic>
        <p:nvPicPr>
          <p:cNvPr id="74" name="未标题-2.png"/>
          <p:cNvPicPr>
            <a:picLocks noChangeAspect="1"/>
          </p:cNvPicPr>
          <p:nvPr/>
        </p:nvPicPr>
        <p:blipFill>
          <a:blip r:embed="rId3">
            <a:extLst/>
          </a:blip>
          <a:stretch>
            <a:fillRect/>
          </a:stretch>
        </p:blipFill>
        <p:spPr>
          <a:xfrm>
            <a:off x="7529055" y="4725056"/>
            <a:ext cx="1448337" cy="251473"/>
          </a:xfrm>
          <a:prstGeom prst="rect">
            <a:avLst/>
          </a:prstGeom>
          <a:ln w="12700">
            <a:miter lim="400000"/>
          </a:ln>
        </p:spPr>
      </p:pic>
      <p:sp>
        <p:nvSpPr>
          <p:cNvPr id="75" name="Shape 75"/>
          <p:cNvSpPr>
            <a:spLocks noGrp="1"/>
          </p:cNvSpPr>
          <p:nvPr>
            <p:ph type="body" sz="quarter" idx="17"/>
          </p:nvPr>
        </p:nvSpPr>
        <p:spPr>
          <a:xfrm>
            <a:off x="1045473" y="3600388"/>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t>此处为内容文字，此处为内容文字，此处为内容文字，此处为内容文字，此处为内容文字，此处为内容文字，此处为内容文字，此处为内容文字，此处为内容文字，此处为内容文字，此处为内容文字。</a:t>
            </a:r>
          </a:p>
        </p:txBody>
      </p:sp>
      <p:sp>
        <p:nvSpPr>
          <p:cNvPr id="76" name="Shape 76"/>
          <p:cNvSpPr>
            <a:spLocks noGrp="1"/>
          </p:cNvSpPr>
          <p:nvPr>
            <p:ph type="body" sz="quarter" idx="18"/>
          </p:nvPr>
        </p:nvSpPr>
        <p:spPr>
          <a:xfrm>
            <a:off x="859735" y="3290682"/>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9" name="Shape 79"/>
          <p:cNvSpPr>
            <a:spLocks noGrp="1"/>
          </p:cNvSpPr>
          <p:nvPr>
            <p:ph type="sldNum" sz="quarter" idx="2"/>
          </p:nvPr>
        </p:nvSpPr>
        <p:spPr>
          <a:xfrm>
            <a:off x="4475931" y="4878958"/>
            <a:ext cx="185442" cy="191691"/>
          </a:xfrm>
          <a:prstGeom prst="rect">
            <a:avLst/>
          </a:prstGeom>
        </p:spPr>
        <p:txBody>
          <a:bodyPr lIns="71437" tIns="71437" rIns="71437" bIns="71437"/>
          <a:lstStyle>
            <a:lvl1pPr defTabSz="308074"/>
          </a:lstStyle>
          <a:p>
            <a:pPr algn="ctr" hangingPunct="0"/>
            <a:fld id="{86CB4B4D-7CA3-9044-876B-883B54F8677D}" type="slidenum">
              <a:rPr lang="en-US" altLang="zh-CN" sz="1875" kern="0" smtClean="0">
                <a:solidFill>
                  <a:srgbClr val="000000"/>
                </a:solidFill>
                <a:sym typeface="Helvetica Light"/>
              </a:rPr>
              <a:pPr algn="ctr" hangingPunct="0"/>
              <a:t>‹#›</a:t>
            </a:fld>
            <a:endParaRPr lang="en-US" altLang="zh-CN" sz="1875" kern="0">
              <a:solidFill>
                <a:srgbClr val="000000"/>
              </a:solidFill>
              <a:sym typeface="Helvetica Light"/>
            </a:endParaRPr>
          </a:p>
        </p:txBody>
      </p:sp>
      <p:pic>
        <p:nvPicPr>
          <p:cNvPr id="13" name="pasted-image.pdf"/>
          <p:cNvPicPr>
            <a:picLocks noChangeAspect="1"/>
          </p:cNvPicPr>
          <p:nvPr userDrawn="1"/>
        </p:nvPicPr>
        <p:blipFill>
          <a:blip r:embed="rId4">
            <a:extLst/>
          </a:blip>
          <a:stretch>
            <a:fillRect/>
          </a:stretch>
        </p:blipFill>
        <p:spPr>
          <a:xfrm>
            <a:off x="820731" y="561975"/>
            <a:ext cx="71438" cy="342900"/>
          </a:xfrm>
          <a:prstGeom prst="rect">
            <a:avLst/>
          </a:prstGeom>
          <a:ln w="12700">
            <a:miter lim="400000"/>
          </a:ln>
        </p:spPr>
      </p:pic>
      <p:sp>
        <p:nvSpPr>
          <p:cNvPr id="15" name="标题 2"/>
          <p:cNvSpPr>
            <a:spLocks noGrp="1"/>
          </p:cNvSpPr>
          <p:nvPr>
            <p:ph type="title" hasCustomPrompt="1"/>
          </p:nvPr>
        </p:nvSpPr>
        <p:spPr>
          <a:xfrm>
            <a:off x="1024847" y="521164"/>
            <a:ext cx="6029893" cy="374320"/>
          </a:xfrm>
        </p:spPr>
        <p:txBody>
          <a:bodyPr vert="horz">
            <a:normAutofit/>
          </a:bodyPr>
          <a:lstStyle>
            <a:lvl1pPr algn="l">
              <a:defRPr kumimoji="0"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defRPr>
            </a:lvl1pPr>
          </a:lstStyle>
          <a:p>
            <a:r>
              <a:rPr kumimoji="1" lang="zh-CN" altLang="en-US" dirty="0"/>
              <a:t>点击此处添加文字标题</a:t>
            </a:r>
          </a:p>
        </p:txBody>
      </p:sp>
    </p:spTree>
    <p:extLst>
      <p:ext uri="{BB962C8B-B14F-4D97-AF65-F5344CB8AC3E}">
        <p14:creationId xmlns:p14="http://schemas.microsoft.com/office/powerpoint/2010/main" val="5611730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3" name="pasted-image.pdf"/>
          <p:cNvPicPr>
            <a:picLocks noChangeAspect="1"/>
          </p:cNvPicPr>
          <p:nvPr userDrawn="1"/>
        </p:nvPicPr>
        <p:blipFill>
          <a:blip r:embed="rId2">
            <a:extLst/>
          </a:blip>
          <a:stretch>
            <a:fillRect/>
          </a:stretch>
        </p:blipFill>
        <p:spPr>
          <a:xfrm>
            <a:off x="1599" y="0"/>
            <a:ext cx="9142401" cy="5143500"/>
          </a:xfrm>
          <a:prstGeom prst="rect">
            <a:avLst/>
          </a:prstGeom>
          <a:ln w="12700">
            <a:miter lim="400000"/>
          </a:ln>
        </p:spPr>
      </p:pic>
      <p:sp>
        <p:nvSpPr>
          <p:cNvPr id="4" name="Shape 147"/>
          <p:cNvSpPr/>
          <p:nvPr userDrawn="1"/>
        </p:nvSpPr>
        <p:spPr>
          <a:xfrm>
            <a:off x="521270" y="2040500"/>
            <a:ext cx="8384342" cy="334707"/>
          </a:xfrm>
          <a:prstGeom prst="rect">
            <a:avLst/>
          </a:prstGeom>
          <a:ln w="12700">
            <a:miter lim="400000"/>
          </a:ln>
          <a:extLst>
            <a:ext uri="{C572A759-6A51-4108-AA02-DFA0A04FC94B}">
              <ma14:wrappingTextBoxFlag xmlns:ma14="http://schemas.microsoft.com/office/mac/drawingml/2011/main" xmlns="" val="1"/>
            </a:ext>
          </a:extLst>
        </p:spPr>
        <p:txBody>
          <a:bodyPr tIns="34290" bIns="34290">
            <a:spAutoFit/>
          </a:bodyPr>
          <a:lstStyle>
            <a:lvl1pPr algn="l" defTabSz="1828800">
              <a:defRPr sz="46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725" b="0" i="0" u="none" strike="noStrike" kern="0" cap="none" spc="0" normalizeH="0" baseline="0" noProof="0" dirty="0">
                <a:ln>
                  <a:noFill/>
                </a:ln>
                <a:solidFill>
                  <a:srgbClr val="FFFFFF"/>
                </a:solidFill>
                <a:effectLst/>
                <a:uLnTx/>
                <a:uFillTx/>
                <a:latin typeface="Microsoft YaHei"/>
                <a:ea typeface="Microsoft YaHei"/>
                <a:sym typeface="Microsoft YaHei"/>
              </a:rPr>
              <a:t>此处添加副标题</a:t>
            </a:r>
          </a:p>
        </p:txBody>
      </p:sp>
      <p:sp>
        <p:nvSpPr>
          <p:cNvPr id="5" name="Shape 148"/>
          <p:cNvSpPr/>
          <p:nvPr userDrawn="1"/>
        </p:nvSpPr>
        <p:spPr>
          <a:xfrm>
            <a:off x="521270" y="2603182"/>
            <a:ext cx="1050288" cy="242374"/>
          </a:xfrm>
          <a:prstGeom prst="rect">
            <a:avLst/>
          </a:prstGeom>
          <a:ln w="12700">
            <a:miter lim="400000"/>
          </a:ln>
          <a:extLst>
            <a:ext uri="{C572A759-6A51-4108-AA02-DFA0A04FC94B}">
              <ma14:wrappingTextBoxFlag xmlns:ma14="http://schemas.microsoft.com/office/mac/drawingml/2011/main" xmlns="" val="1"/>
            </a:ext>
          </a:extLst>
        </p:spPr>
        <p:txBody>
          <a:bodyPr wrap="none" tIns="34290" bIns="34290">
            <a:spAutoFit/>
          </a:bodyPr>
          <a:lstStyle>
            <a:lvl1pPr algn="l" defTabSz="1828800">
              <a:defRPr sz="30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125" b="0" i="0" u="none" strike="noStrike" kern="0" cap="none" spc="0" normalizeH="0" baseline="0" noProof="0" dirty="0">
                <a:ln>
                  <a:noFill/>
                </a:ln>
                <a:solidFill>
                  <a:srgbClr val="FFFFFF"/>
                </a:solidFill>
                <a:effectLst/>
                <a:uLnTx/>
                <a:uFillTx/>
                <a:latin typeface="Microsoft YaHei"/>
                <a:ea typeface="Microsoft YaHei"/>
                <a:sym typeface="Microsoft YaHei"/>
              </a:rPr>
              <a:t>汇报人：某某</a:t>
            </a:r>
          </a:p>
        </p:txBody>
      </p:sp>
      <p:sp>
        <p:nvSpPr>
          <p:cNvPr id="6" name="Shape 149"/>
          <p:cNvSpPr/>
          <p:nvPr userDrawn="1"/>
        </p:nvSpPr>
        <p:spPr>
          <a:xfrm>
            <a:off x="521270" y="1471856"/>
            <a:ext cx="4740508" cy="553998"/>
          </a:xfrm>
          <a:prstGeom prst="rect">
            <a:avLst/>
          </a:prstGeom>
          <a:ln w="12700">
            <a:miter lim="400000"/>
          </a:ln>
          <a:extLst>
            <a:ext uri="{C572A759-6A51-4108-AA02-DFA0A04FC94B}">
              <ma14:wrappingTextBoxFlag xmlns:ma14="http://schemas.microsoft.com/office/mac/drawingml/2011/main" xmlns="" val="1"/>
            </a:ext>
          </a:extLst>
        </p:spPr>
        <p:txBody>
          <a:bodyPr tIns="34290" bIns="34290">
            <a:spAutoFit/>
          </a:bodyPr>
          <a:lstStyle>
            <a:lvl1pPr algn="l" defTabSz="1828800">
              <a:defRPr sz="84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3150" b="0" i="0" u="none" strike="noStrike" kern="0" cap="none" spc="0" normalizeH="0" baseline="0" noProof="0" dirty="0">
                <a:ln>
                  <a:noFill/>
                </a:ln>
                <a:solidFill>
                  <a:srgbClr val="FFFFFF"/>
                </a:solidFill>
                <a:effectLst/>
                <a:uLnTx/>
                <a:uFillTx/>
                <a:latin typeface="Microsoft YaHei"/>
                <a:ea typeface="Microsoft YaHei"/>
                <a:sym typeface="Microsoft YaHei"/>
              </a:rPr>
              <a:t>此处添加主标题</a:t>
            </a:r>
          </a:p>
        </p:txBody>
      </p:sp>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1200" b="0" i="0" u="none" strike="noStrike" kern="0" cap="none" spc="0" normalizeH="0" baseline="0" noProof="0">
              <a:ln>
                <a:noFill/>
              </a:ln>
              <a:solidFill>
                <a:srgbClr val="FFFFFF"/>
              </a:solidFill>
              <a:effectLst/>
              <a:uLnTx/>
              <a:uFillTx/>
              <a:latin typeface="Helvetica Light"/>
              <a:sym typeface="Helvetica Light"/>
            </a:endParaRPr>
          </a:p>
        </p:txBody>
      </p:sp>
      <p:pic>
        <p:nvPicPr>
          <p:cNvPr id="8" name="Business platform.png"/>
          <p:cNvPicPr>
            <a:picLocks noChangeAspect="1"/>
          </p:cNvPicPr>
          <p:nvPr userDrawn="1"/>
        </p:nvPicPr>
        <p:blipFill>
          <a:blip r:embed="rId3">
            <a:alphaModFix amt="69004"/>
            <a:extLst/>
          </a:blip>
          <a:stretch>
            <a:fillRect/>
          </a:stretch>
        </p:blipFill>
        <p:spPr>
          <a:xfrm>
            <a:off x="564133" y="401687"/>
            <a:ext cx="1724990" cy="87527"/>
          </a:xfrm>
          <a:prstGeom prst="rect">
            <a:avLst/>
          </a:prstGeom>
          <a:ln w="12700">
            <a:miter lim="400000"/>
          </a:ln>
        </p:spPr>
      </p:pic>
      <p:pic>
        <p:nvPicPr>
          <p:cNvPr id="9" name="未标题-12.png"/>
          <p:cNvPicPr>
            <a:picLocks noChangeAspect="1"/>
          </p:cNvPicPr>
          <p:nvPr userDrawn="1"/>
        </p:nvPicPr>
        <p:blipFill>
          <a:blip r:embed="rId4">
            <a:extLst/>
          </a:blip>
          <a:stretch>
            <a:fillRect/>
          </a:stretch>
        </p:blipFill>
        <p:spPr>
          <a:xfrm>
            <a:off x="565555" y="4561341"/>
            <a:ext cx="1291089" cy="224171"/>
          </a:xfrm>
          <a:prstGeom prst="rect">
            <a:avLst/>
          </a:prstGeom>
          <a:ln w="12700">
            <a:miter lim="400000"/>
          </a:ln>
        </p:spPr>
      </p:pic>
    </p:spTree>
    <p:extLst>
      <p:ext uri="{BB962C8B-B14F-4D97-AF65-F5344CB8AC3E}">
        <p14:creationId xmlns:p14="http://schemas.microsoft.com/office/powerpoint/2010/main" val="269118420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179606317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asted-image.pdf"/>
          <p:cNvPicPr>
            <a:picLocks noChangeAspect="1"/>
          </p:cNvPicPr>
          <p:nvPr userDrawn="1"/>
        </p:nvPicPr>
        <p:blipFill>
          <a:blip r:embed="rId3">
            <a:extLst/>
          </a:blip>
          <a:stretch>
            <a:fillRect/>
          </a:stretch>
        </p:blipFill>
        <p:spPr>
          <a:xfrm>
            <a:off x="535387" y="192324"/>
            <a:ext cx="71438" cy="342900"/>
          </a:xfrm>
          <a:prstGeom prst="rect">
            <a:avLst/>
          </a:prstGeom>
          <a:ln w="12700">
            <a:miter lim="400000"/>
          </a:ln>
        </p:spPr>
      </p:pic>
      <p:sp>
        <p:nvSpPr>
          <p:cNvPr id="2" name="标题 1"/>
          <p:cNvSpPr>
            <a:spLocks noGrp="1"/>
          </p:cNvSpPr>
          <p:nvPr>
            <p:ph type="title" hasCustomPrompt="1"/>
          </p:nvPr>
        </p:nvSpPr>
        <p:spPr>
          <a:xfrm>
            <a:off x="717998" y="155531"/>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pic>
        <p:nvPicPr>
          <p:cNvPr id="6" name="未标题-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29056" y="4725058"/>
            <a:ext cx="1448337" cy="251473"/>
          </a:xfrm>
          <a:prstGeom prst="rect">
            <a:avLst/>
          </a:prstGeom>
          <a:ln w="12700">
            <a:miter lim="400000"/>
          </a:ln>
        </p:spPr>
      </p:pic>
    </p:spTree>
    <p:extLst>
      <p:ext uri="{BB962C8B-B14F-4D97-AF65-F5344CB8AC3E}">
        <p14:creationId xmlns:p14="http://schemas.microsoft.com/office/powerpoint/2010/main" val="406532042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asted-image.pdf"/>
          <p:cNvPicPr>
            <a:picLocks noChangeAspect="1"/>
          </p:cNvPicPr>
          <p:nvPr userDrawn="1"/>
        </p:nvPicPr>
        <p:blipFill>
          <a:blip r:embed="rId3">
            <a:extLst/>
          </a:blip>
          <a:stretch>
            <a:fillRect/>
          </a:stretch>
        </p:blipFill>
        <p:spPr>
          <a:xfrm>
            <a:off x="535387" y="192324"/>
            <a:ext cx="71438" cy="342900"/>
          </a:xfrm>
          <a:prstGeom prst="rect">
            <a:avLst/>
          </a:prstGeom>
          <a:ln w="12700">
            <a:miter lim="400000"/>
          </a:ln>
        </p:spPr>
      </p:pic>
      <p:sp>
        <p:nvSpPr>
          <p:cNvPr id="2" name="标题 1"/>
          <p:cNvSpPr>
            <a:spLocks noGrp="1"/>
          </p:cNvSpPr>
          <p:nvPr>
            <p:ph type="title" hasCustomPrompt="1"/>
          </p:nvPr>
        </p:nvSpPr>
        <p:spPr>
          <a:xfrm>
            <a:off x="717998" y="155531"/>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pic>
        <p:nvPicPr>
          <p:cNvPr id="6" name="未标题-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29056" y="4725058"/>
            <a:ext cx="1448337" cy="251473"/>
          </a:xfrm>
          <a:prstGeom prst="rect">
            <a:avLst/>
          </a:prstGeom>
          <a:ln w="12700">
            <a:miter lim="400000"/>
          </a:ln>
        </p:spPr>
      </p:pic>
    </p:spTree>
    <p:extLst>
      <p:ext uri="{BB962C8B-B14F-4D97-AF65-F5344CB8AC3E}">
        <p14:creationId xmlns:p14="http://schemas.microsoft.com/office/powerpoint/2010/main" val="91283167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46CC-4832-40CC-8663-36DC80E44F1F}" type="datetimeFigureOut">
              <a:rPr lang="zh-CN" altLang="en-US" smtClean="0">
                <a:solidFill>
                  <a:prstClr val="black">
                    <a:tint val="75000"/>
                  </a:prstClr>
                </a:solidFill>
                <a:latin typeface="Calibri"/>
                <a:ea typeface="宋体"/>
              </a:rPr>
              <a:pPr/>
              <a:t>2018/7/11</a:t>
            </a:fld>
            <a:endParaRPr lang="zh-CN" altLang="en-US">
              <a:solidFill>
                <a:prstClr val="black">
                  <a:tint val="75000"/>
                </a:prstClr>
              </a:solidFill>
              <a:latin typeface="Calibri"/>
              <a:ea typeface="宋体"/>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4" name="Slide Number Placeholder 3"/>
          <p:cNvSpPr>
            <a:spLocks noGrp="1"/>
          </p:cNvSpPr>
          <p:nvPr>
            <p:ph type="sldNum" sz="quarter" idx="12"/>
          </p:nvPr>
        </p:nvSpPr>
        <p:spPr/>
        <p:txBody>
          <a:bodyPr/>
          <a:lstStyle/>
          <a:p>
            <a:fld id="{682A1B75-4821-4C50-BA36-87B17D61FF29}"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68755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无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10838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235994242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深色空白-无logo">
    <p:bg>
      <p:bgPr>
        <a:solidFill>
          <a:srgbClr val="20252B"/>
        </a:solidFill>
        <a:effectLst/>
      </p:bgPr>
    </p:bg>
    <p:spTree>
      <p:nvGrpSpPr>
        <p:cNvPr id="1" name=""/>
        <p:cNvGrpSpPr/>
        <p:nvPr/>
      </p:nvGrpSpPr>
      <p:grpSpPr>
        <a:xfrm>
          <a:off x="0" y="0"/>
          <a:ext cx="0" cy="0"/>
          <a:chOff x="0" y="0"/>
          <a:chExt cx="0" cy="0"/>
        </a:xfrm>
      </p:grpSpPr>
      <p:sp>
        <p:nvSpPr>
          <p:cNvPr id="10" name="Shape 128"/>
          <p:cNvSpPr>
            <a:spLocks noGrp="1"/>
          </p:cNvSpPr>
          <p:nvPr>
            <p:ph type="sldNum" sz="quarter" idx="2"/>
          </p:nvPr>
        </p:nvSpPr>
        <p:spPr>
          <a:xfrm>
            <a:off x="4464621" y="4878960"/>
            <a:ext cx="208064" cy="192601"/>
          </a:xfrm>
          <a:prstGeom prst="rect">
            <a:avLst/>
          </a:prstGeom>
        </p:spPr>
        <p:txBody>
          <a:bodyPr lIns="26789" tIns="26789" rIns="26789" bIns="26789"/>
          <a:lstStyle>
            <a:lvl1pPr defTabSz="308058"/>
          </a:lstStyle>
          <a:p>
            <a:fld id="{86CB4B4D-7CA3-9044-876B-883B54F8677D}" type="slidenum">
              <a:rPr>
                <a:solidFill>
                  <a:prstClr val="black">
                    <a:tint val="75000"/>
                  </a:prstClr>
                </a:solidFill>
                <a:latin typeface="Calibri"/>
              </a:rPr>
              <a:pPr/>
              <a:t>‹#›</a:t>
            </a:fld>
            <a:endParaRPr>
              <a:solidFill>
                <a:prstClr val="black">
                  <a:tint val="75000"/>
                </a:prstClr>
              </a:solidFill>
              <a:latin typeface="Calibri"/>
            </a:endParaRPr>
          </a:p>
        </p:txBody>
      </p:sp>
      <p:pic>
        <p:nvPicPr>
          <p:cNvPr id="11" name="图片 10" descr="ssss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696300"/>
            <a:ext cx="9144000" cy="1447200"/>
          </a:xfrm>
          <a:prstGeom prst="rect">
            <a:avLst/>
          </a:prstGeom>
        </p:spPr>
      </p:pic>
      <p:pic>
        <p:nvPicPr>
          <p:cNvPr id="12" name="图片 11" descr="Group 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19359" y="10948"/>
            <a:ext cx="1319168" cy="1833788"/>
          </a:xfrm>
          <a:prstGeom prst="rect">
            <a:avLst/>
          </a:prstGeom>
        </p:spPr>
      </p:pic>
    </p:spTree>
    <p:extLst>
      <p:ext uri="{BB962C8B-B14F-4D97-AF65-F5344CB8AC3E}">
        <p14:creationId xmlns:p14="http://schemas.microsoft.com/office/powerpoint/2010/main" val="78555246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164269349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asted-image.pdf"/>
          <p:cNvPicPr>
            <a:picLocks noChangeAspect="1"/>
          </p:cNvPicPr>
          <p:nvPr userDrawn="1"/>
        </p:nvPicPr>
        <p:blipFill>
          <a:blip r:embed="rId3">
            <a:extLst/>
          </a:blip>
          <a:stretch>
            <a:fillRect/>
          </a:stretch>
        </p:blipFill>
        <p:spPr>
          <a:xfrm>
            <a:off x="535387" y="192324"/>
            <a:ext cx="71438" cy="342900"/>
          </a:xfrm>
          <a:prstGeom prst="rect">
            <a:avLst/>
          </a:prstGeom>
          <a:ln w="12700">
            <a:miter lim="400000"/>
          </a:ln>
        </p:spPr>
      </p:pic>
      <p:sp>
        <p:nvSpPr>
          <p:cNvPr id="2" name="标题 1"/>
          <p:cNvSpPr>
            <a:spLocks noGrp="1"/>
          </p:cNvSpPr>
          <p:nvPr>
            <p:ph type="title" hasCustomPrompt="1"/>
          </p:nvPr>
        </p:nvSpPr>
        <p:spPr>
          <a:xfrm>
            <a:off x="717998" y="155531"/>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pic>
        <p:nvPicPr>
          <p:cNvPr id="6" name="未标题-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29056" y="4725058"/>
            <a:ext cx="1448337" cy="251473"/>
          </a:xfrm>
          <a:prstGeom prst="rect">
            <a:avLst/>
          </a:prstGeom>
          <a:ln w="12700">
            <a:miter lim="400000"/>
          </a:ln>
        </p:spPr>
      </p:pic>
    </p:spTree>
    <p:extLst>
      <p:ext uri="{BB962C8B-B14F-4D97-AF65-F5344CB8AC3E}">
        <p14:creationId xmlns:p14="http://schemas.microsoft.com/office/powerpoint/2010/main" val="127271339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46CC-4832-40CC-8663-36DC80E44F1F}" type="datetimeFigureOut">
              <a:rPr lang="zh-CN" altLang="en-US" smtClean="0">
                <a:solidFill>
                  <a:prstClr val="black">
                    <a:tint val="75000"/>
                  </a:prstClr>
                </a:solidFill>
                <a:latin typeface="Calibri"/>
                <a:ea typeface="宋体"/>
              </a:rPr>
              <a:pPr/>
              <a:t>2018/7/11</a:t>
            </a:fld>
            <a:endParaRPr lang="zh-CN" altLang="en-US">
              <a:solidFill>
                <a:prstClr val="black">
                  <a:tint val="75000"/>
                </a:prstClr>
              </a:solidFill>
              <a:latin typeface="Calibri"/>
              <a:ea typeface="宋体"/>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4" name="Slide Number Placeholder 3"/>
          <p:cNvSpPr>
            <a:spLocks noGrp="1"/>
          </p:cNvSpPr>
          <p:nvPr>
            <p:ph type="sldNum" sz="quarter" idx="12"/>
          </p:nvPr>
        </p:nvSpPr>
        <p:spPr/>
        <p:txBody>
          <a:bodyPr/>
          <a:lstStyle/>
          <a:p>
            <a:fld id="{682A1B75-4821-4C50-BA36-87B17D61FF29}"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6639376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2"/>
            <a:ext cx="9237012" cy="5200438"/>
          </a:xfrm>
          <a:prstGeom prst="rect">
            <a:avLst/>
          </a:prstGeom>
        </p:spPr>
      </p:pic>
      <p:sp>
        <p:nvSpPr>
          <p:cNvPr id="7" name="Shape 156"/>
          <p:cNvSpPr/>
          <p:nvPr/>
        </p:nvSpPr>
        <p:spPr>
          <a:xfrm>
            <a:off x="796698" y="1495805"/>
            <a:ext cx="874246" cy="41226"/>
          </a:xfrm>
          <a:prstGeom prst="rect">
            <a:avLst/>
          </a:prstGeom>
          <a:solidFill>
            <a:srgbClr val="0F96E6"/>
          </a:solidFill>
          <a:ln w="12700" cap="flat">
            <a:noFill/>
            <a:miter lim="400000"/>
          </a:ln>
          <a:effectLst/>
        </p:spPr>
        <p:txBody>
          <a:bodyPr wrap="square" lIns="50800" tIns="50800" rIns="50800" bIns="50800" numCol="1" anchor="ctr">
            <a:noAutofit/>
          </a:bodyP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9" name="图片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651" y="634243"/>
            <a:ext cx="960384" cy="903891"/>
          </a:xfrm>
          <a:prstGeom prst="rect">
            <a:avLst/>
          </a:prstGeom>
        </p:spPr>
      </p:pic>
      <p:pic>
        <p:nvPicPr>
          <p:cNvPr id="3" name="图片 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4838400"/>
          </a:xfrm>
          <a:prstGeom prst="rect">
            <a:avLst/>
          </a:prstGeom>
        </p:spPr>
      </p:pic>
    </p:spTree>
    <p:extLst>
      <p:ext uri="{BB962C8B-B14F-4D97-AF65-F5344CB8AC3E}">
        <p14:creationId xmlns:p14="http://schemas.microsoft.com/office/powerpoint/2010/main" val="146234057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章节页-2">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2744293" y="1595167"/>
            <a:ext cx="6400800" cy="1952625"/>
          </a:xfrm>
          <a:prstGeom prst="rect">
            <a:avLst/>
          </a:prstGeom>
        </p:spPr>
      </p:pic>
      <p:pic>
        <p:nvPicPr>
          <p:cNvPr id="7" name="Group 5.png"/>
          <p:cNvPicPr>
            <a:picLocks noChangeAspect="1"/>
          </p:cNvPicPr>
          <p:nvPr userDrawn="1"/>
        </p:nvPicPr>
        <p:blipFill>
          <a:blip r:embed="rId3">
            <a:extLst/>
          </a:blip>
          <a:stretch>
            <a:fillRect/>
          </a:stretch>
        </p:blipFill>
        <p:spPr>
          <a:xfrm>
            <a:off x="7039218" y="1912263"/>
            <a:ext cx="1825943" cy="462782"/>
          </a:xfrm>
          <a:prstGeom prst="rect">
            <a:avLst/>
          </a:prstGeom>
          <a:ln w="12700">
            <a:miter lim="400000"/>
          </a:ln>
        </p:spPr>
      </p:pic>
    </p:spTree>
    <p:extLst>
      <p:ext uri="{BB962C8B-B14F-4D97-AF65-F5344CB8AC3E}">
        <p14:creationId xmlns:p14="http://schemas.microsoft.com/office/powerpoint/2010/main" val="378930309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46CC-4832-40CC-8663-36DC80E44F1F}" type="datetimeFigureOut">
              <a:rPr lang="zh-CN" altLang="en-US" smtClean="0"/>
              <a:t>2018/7/11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82A1B75-4821-4C50-BA36-87B17D61FF29}" type="slidenum">
              <a:rPr lang="zh-CN" altLang="en-US" smtClean="0"/>
              <a:t>‹#›</a:t>
            </a:fld>
            <a:endParaRPr lang="zh-CN" altLang="en-US"/>
          </a:p>
        </p:txBody>
      </p:sp>
    </p:spTree>
    <p:extLst>
      <p:ext uri="{BB962C8B-B14F-4D97-AF65-F5344CB8AC3E}">
        <p14:creationId xmlns:p14="http://schemas.microsoft.com/office/powerpoint/2010/main" val="29734861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无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06126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78243194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深色空白-无logo">
    <p:bg>
      <p:bgPr>
        <a:solidFill>
          <a:srgbClr val="20252B"/>
        </a:solidFill>
        <a:effectLst/>
      </p:bgPr>
    </p:bg>
    <p:spTree>
      <p:nvGrpSpPr>
        <p:cNvPr id="1" name=""/>
        <p:cNvGrpSpPr/>
        <p:nvPr/>
      </p:nvGrpSpPr>
      <p:grpSpPr>
        <a:xfrm>
          <a:off x="0" y="0"/>
          <a:ext cx="0" cy="0"/>
          <a:chOff x="0" y="0"/>
          <a:chExt cx="0" cy="0"/>
        </a:xfrm>
      </p:grpSpPr>
      <p:sp>
        <p:nvSpPr>
          <p:cNvPr id="10" name="Shape 128"/>
          <p:cNvSpPr>
            <a:spLocks noGrp="1"/>
          </p:cNvSpPr>
          <p:nvPr>
            <p:ph type="sldNum" sz="quarter" idx="2"/>
          </p:nvPr>
        </p:nvSpPr>
        <p:spPr>
          <a:xfrm>
            <a:off x="4464621" y="4878960"/>
            <a:ext cx="208064" cy="192601"/>
          </a:xfrm>
          <a:prstGeom prst="rect">
            <a:avLst/>
          </a:prstGeom>
        </p:spPr>
        <p:txBody>
          <a:bodyPr lIns="26789" tIns="26789" rIns="26789" bIns="26789"/>
          <a:lstStyle>
            <a:lvl1pPr defTabSz="308058"/>
          </a:lstStyle>
          <a:p>
            <a:fld id="{86CB4B4D-7CA3-9044-876B-883B54F8677D}" type="slidenum">
              <a:rPr>
                <a:solidFill>
                  <a:prstClr val="black">
                    <a:tint val="75000"/>
                  </a:prstClr>
                </a:solidFill>
                <a:latin typeface="Calibri"/>
              </a:rPr>
              <a:pPr/>
              <a:t>‹#›</a:t>
            </a:fld>
            <a:endParaRPr>
              <a:solidFill>
                <a:prstClr val="black">
                  <a:tint val="75000"/>
                </a:prstClr>
              </a:solidFill>
              <a:latin typeface="Calibri"/>
            </a:endParaRPr>
          </a:p>
        </p:txBody>
      </p:sp>
      <p:pic>
        <p:nvPicPr>
          <p:cNvPr id="11" name="图片 10" descr="ssss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696300"/>
            <a:ext cx="9144000" cy="1447200"/>
          </a:xfrm>
          <a:prstGeom prst="rect">
            <a:avLst/>
          </a:prstGeom>
        </p:spPr>
      </p:pic>
      <p:pic>
        <p:nvPicPr>
          <p:cNvPr id="12" name="图片 11" descr="Group 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19359" y="10948"/>
            <a:ext cx="1319168" cy="1833788"/>
          </a:xfrm>
          <a:prstGeom prst="rect">
            <a:avLst/>
          </a:prstGeom>
        </p:spPr>
      </p:pic>
    </p:spTree>
    <p:extLst>
      <p:ext uri="{BB962C8B-B14F-4D97-AF65-F5344CB8AC3E}">
        <p14:creationId xmlns:p14="http://schemas.microsoft.com/office/powerpoint/2010/main" val="203163869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483768" y="1534835"/>
            <a:ext cx="6104122" cy="1296144"/>
          </a:xfrm>
        </p:spPr>
        <p:txBody>
          <a:bodyPr/>
          <a:lstStyle>
            <a:lvl1pPr algn="ctr">
              <a:defRPr sz="3600"/>
            </a:lvl1pPr>
          </a:lstStyle>
          <a:p>
            <a:r>
              <a:rPr kumimoji="1" lang="zh-CN" altLang="en-US" dirty="0"/>
              <a:t>单击此处编辑母版标题样式</a:t>
            </a:r>
          </a:p>
        </p:txBody>
      </p:sp>
      <p:sp>
        <p:nvSpPr>
          <p:cNvPr id="3" name="副标题 2"/>
          <p:cNvSpPr>
            <a:spLocks noGrp="1"/>
          </p:cNvSpPr>
          <p:nvPr>
            <p:ph type="subTitle" idx="1"/>
          </p:nvPr>
        </p:nvSpPr>
        <p:spPr>
          <a:xfrm>
            <a:off x="3491880" y="3155017"/>
            <a:ext cx="5096010" cy="777686"/>
          </a:xfrm>
        </p:spPr>
        <p:txBody>
          <a:bodyPr>
            <a:normAutofit/>
          </a:bodyPr>
          <a:lstStyle>
            <a:lvl1pPr marL="0" indent="0" algn="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kumimoji="1" lang="zh-CN" altLang="en-US" dirty="0"/>
          </a:p>
        </p:txBody>
      </p:sp>
      <p:sp>
        <p:nvSpPr>
          <p:cNvPr id="4" name="日期占位符 3"/>
          <p:cNvSpPr>
            <a:spLocks noGrp="1"/>
          </p:cNvSpPr>
          <p:nvPr>
            <p:ph type="dt" sz="half" idx="10"/>
          </p:nvPr>
        </p:nvSpPr>
        <p:spPr/>
        <p:txBody>
          <a:bodyPr/>
          <a:lstStyle/>
          <a:p>
            <a:fld id="{8B0EDBC3-DF61-0F45-AF23-5E28F40CC631}" type="datetimeFigureOut">
              <a:rPr kumimoji="1" lang="zh-CN" altLang="en-US" smtClean="0"/>
              <a:pPr/>
              <a:t>2018/7/11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a:xfrm>
            <a:off x="6138537" y="4767264"/>
            <a:ext cx="1241795" cy="273844"/>
          </a:xfrm>
        </p:spPr>
        <p:txBody>
          <a:bodyPr/>
          <a:lstStyle/>
          <a:p>
            <a:fld id="{37497145-957F-0F4B-9786-215E761766FD}" type="slidenum">
              <a:rPr kumimoji="1" lang="zh-CN" altLang="en-US" smtClean="0"/>
              <a:pPr/>
              <a:t>‹#›</a:t>
            </a:fld>
            <a:endParaRPr kumimoji="1" lang="zh-CN" altLang="en-US"/>
          </a:p>
        </p:txBody>
      </p:sp>
      <p:pic>
        <p:nvPicPr>
          <p:cNvPr id="8" name="图片 7" descr="logo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24328" y="4699584"/>
            <a:ext cx="1440160" cy="239320"/>
          </a:xfrm>
          <a:prstGeom prst="rect">
            <a:avLst/>
          </a:prstGeom>
        </p:spPr>
      </p:pic>
    </p:spTree>
    <p:extLst>
      <p:ext uri="{BB962C8B-B14F-4D97-AF65-F5344CB8AC3E}">
        <p14:creationId xmlns:p14="http://schemas.microsoft.com/office/powerpoint/2010/main" val="36230406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descr="灰条.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08"/>
            <a:ext cx="9144000" cy="707231"/>
          </a:xfrm>
          <a:prstGeom prst="rect">
            <a:avLst/>
          </a:prstGeom>
        </p:spPr>
      </p:pic>
      <p:sp>
        <p:nvSpPr>
          <p:cNvPr id="3" name="内容占位符 2"/>
          <p:cNvSpPr>
            <a:spLocks noGrp="1"/>
          </p:cNvSpPr>
          <p:nvPr>
            <p:ph idx="1"/>
          </p:nvPr>
        </p:nvSpPr>
        <p:spPr>
          <a:xfrm>
            <a:off x="457200" y="771550"/>
            <a:ext cx="8229600" cy="3888432"/>
          </a:xfrm>
        </p:spPr>
        <p:txBody>
          <a:bodyPr/>
          <a:lstStyle>
            <a:lvl1pPr>
              <a:defRPr>
                <a:latin typeface="+mn-ea"/>
                <a:ea typeface="+mn-ea"/>
                <a:cs typeface="Adobe 宋体 Std L"/>
              </a:defRPr>
            </a:lvl1pPr>
            <a:lvl2pPr>
              <a:defRPr>
                <a:latin typeface="+mn-ea"/>
                <a:ea typeface="+mn-ea"/>
                <a:cs typeface="Adobe 宋体 Std L"/>
              </a:defRPr>
            </a:lvl2pPr>
            <a:lvl3pPr>
              <a:defRPr>
                <a:latin typeface="+mn-ea"/>
                <a:ea typeface="+mn-ea"/>
                <a:cs typeface="Adobe 宋体 Std L"/>
              </a:defRPr>
            </a:lvl3pPr>
            <a:lvl4pPr>
              <a:defRPr>
                <a:latin typeface="+mn-ea"/>
                <a:ea typeface="+mn-ea"/>
                <a:cs typeface="Adobe 宋体 Std L"/>
              </a:defRPr>
            </a:lvl4pPr>
            <a:lvl5pPr>
              <a:defRPr>
                <a:latin typeface="+mn-ea"/>
                <a:ea typeface="+mn-ea"/>
                <a:cs typeface="Adobe 宋体 Std 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p>
            <a:fld id="{8B0EDBC3-DF61-0F45-AF23-5E28F40CC631}" type="datetimeFigureOut">
              <a:rPr kumimoji="1" lang="zh-CN" altLang="en-US" smtClean="0"/>
              <a:pPr/>
              <a:t>2018/7/11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a:xfrm>
            <a:off x="6553200" y="4767264"/>
            <a:ext cx="1409936" cy="273844"/>
          </a:xfrm>
        </p:spPr>
        <p:txBody>
          <a:bodyPr/>
          <a:lstStyle/>
          <a:p>
            <a:fld id="{37497145-957F-0F4B-9786-215E761766FD}" type="slidenum">
              <a:rPr kumimoji="1" lang="zh-CN" altLang="en-US" smtClean="0"/>
              <a:pPr/>
              <a:t>‹#›</a:t>
            </a:fld>
            <a:endParaRPr kumimoji="1" lang="zh-CN" altLang="en-US"/>
          </a:p>
        </p:txBody>
      </p:sp>
      <p:sp>
        <p:nvSpPr>
          <p:cNvPr id="11" name="标题 1"/>
          <p:cNvSpPr>
            <a:spLocks noGrp="1"/>
          </p:cNvSpPr>
          <p:nvPr>
            <p:ph type="title"/>
          </p:nvPr>
        </p:nvSpPr>
        <p:spPr>
          <a:xfrm>
            <a:off x="457200" y="82862"/>
            <a:ext cx="8229600" cy="539221"/>
          </a:xfrm>
        </p:spPr>
        <p:txBody>
          <a:bodyPr/>
          <a:lstStyle>
            <a:lvl1pPr>
              <a:defRPr sz="2800" b="1">
                <a:solidFill>
                  <a:schemeClr val="tx1">
                    <a:lumMod val="50000"/>
                    <a:lumOff val="50000"/>
                  </a:schemeClr>
                </a:solidFill>
                <a:latin typeface="+mj-ea"/>
                <a:ea typeface="+mj-ea"/>
                <a:cs typeface="Adobe 黑体 Std R"/>
              </a:defRPr>
            </a:lvl1pPr>
          </a:lstStyle>
          <a:p>
            <a:r>
              <a:rPr kumimoji="1" lang="zh-CN" altLang="en-US" dirty="0"/>
              <a:t>单击此处编辑母版标题样式</a:t>
            </a:r>
          </a:p>
        </p:txBody>
      </p:sp>
      <p:pic>
        <p:nvPicPr>
          <p:cNvPr id="9" name="图片 8" descr="logo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0392" y="4795312"/>
            <a:ext cx="864096" cy="143592"/>
          </a:xfrm>
          <a:prstGeom prst="rect">
            <a:avLst/>
          </a:prstGeom>
        </p:spPr>
      </p:pic>
    </p:spTree>
    <p:extLst>
      <p:ext uri="{BB962C8B-B14F-4D97-AF65-F5344CB8AC3E}">
        <p14:creationId xmlns:p14="http://schemas.microsoft.com/office/powerpoint/2010/main" val="42176754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3600" b="1" cap="all"/>
            </a:lvl1pPr>
          </a:lstStyle>
          <a:p>
            <a:r>
              <a:rPr kumimoji="1" lang="zh-CN" altLang="en-US"/>
              <a:t>单击此处编辑母版标题样式</a:t>
            </a:r>
          </a:p>
        </p:txBody>
      </p:sp>
      <p:sp>
        <p:nvSpPr>
          <p:cNvPr id="3" name="文本占位符 2"/>
          <p:cNvSpPr>
            <a:spLocks noGrp="1"/>
          </p:cNvSpPr>
          <p:nvPr>
            <p:ph type="body" idx="1"/>
          </p:nvPr>
        </p:nvSpPr>
        <p:spPr>
          <a:xfrm>
            <a:off x="722313" y="2180054"/>
            <a:ext cx="7772400" cy="10405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dirty="0"/>
              <a:t>单击此处编辑母版文本样式</a:t>
            </a:r>
          </a:p>
        </p:txBody>
      </p:sp>
      <p:sp>
        <p:nvSpPr>
          <p:cNvPr id="4" name="日期占位符 3"/>
          <p:cNvSpPr>
            <a:spLocks noGrp="1"/>
          </p:cNvSpPr>
          <p:nvPr>
            <p:ph type="dt" sz="half" idx="10"/>
          </p:nvPr>
        </p:nvSpPr>
        <p:spPr/>
        <p:txBody>
          <a:bodyPr/>
          <a:lstStyle/>
          <a:p>
            <a:fld id="{8B0EDBC3-DF61-0F45-AF23-5E28F40CC631}" type="datetimeFigureOut">
              <a:rPr kumimoji="1" lang="zh-CN" altLang="en-US" smtClean="0"/>
              <a:pPr/>
              <a:t>2018/7/11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a:xfrm>
            <a:off x="6553200" y="4767264"/>
            <a:ext cx="1416416" cy="273844"/>
          </a:xfrm>
        </p:spPr>
        <p:txBody>
          <a:bodyPr/>
          <a:lstStyle/>
          <a:p>
            <a:fld id="{37497145-957F-0F4B-9786-215E761766FD}" type="slidenum">
              <a:rPr kumimoji="1" lang="zh-CN" altLang="en-US" smtClean="0"/>
              <a:pPr/>
              <a:t>‹#›</a:t>
            </a:fld>
            <a:endParaRPr kumimoji="1" lang="zh-CN" altLang="en-US"/>
          </a:p>
        </p:txBody>
      </p:sp>
      <p:pic>
        <p:nvPicPr>
          <p:cNvPr id="11" name="图片 10" descr="logo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0392" y="4795312"/>
            <a:ext cx="864096" cy="143592"/>
          </a:xfrm>
          <a:prstGeom prst="rect">
            <a:avLst/>
          </a:prstGeom>
        </p:spPr>
      </p:pic>
    </p:spTree>
    <p:extLst>
      <p:ext uri="{BB962C8B-B14F-4D97-AF65-F5344CB8AC3E}">
        <p14:creationId xmlns:p14="http://schemas.microsoft.com/office/powerpoint/2010/main" val="7075762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11" name="图片 10" descr="灰条.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08"/>
            <a:ext cx="9144000" cy="707231"/>
          </a:xfrm>
          <a:prstGeom prst="rect">
            <a:avLst/>
          </a:prstGeom>
        </p:spPr>
      </p:pic>
      <p:sp>
        <p:nvSpPr>
          <p:cNvPr id="3" name="内容占位符 2"/>
          <p:cNvSpPr>
            <a:spLocks noGrp="1"/>
          </p:cNvSpPr>
          <p:nvPr>
            <p:ph sz="half" idx="1"/>
          </p:nvPr>
        </p:nvSpPr>
        <p:spPr>
          <a:xfrm>
            <a:off x="457200" y="771552"/>
            <a:ext cx="4038600" cy="381642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内容占位符 3"/>
          <p:cNvSpPr>
            <a:spLocks noGrp="1"/>
          </p:cNvSpPr>
          <p:nvPr>
            <p:ph sz="half" idx="2"/>
          </p:nvPr>
        </p:nvSpPr>
        <p:spPr>
          <a:xfrm>
            <a:off x="4648200" y="771552"/>
            <a:ext cx="4038600" cy="381642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日期占位符 4"/>
          <p:cNvSpPr>
            <a:spLocks noGrp="1"/>
          </p:cNvSpPr>
          <p:nvPr>
            <p:ph type="dt" sz="half" idx="10"/>
          </p:nvPr>
        </p:nvSpPr>
        <p:spPr/>
        <p:txBody>
          <a:bodyPr/>
          <a:lstStyle/>
          <a:p>
            <a:fld id="{8B0EDBC3-DF61-0F45-AF23-5E28F40CC631}" type="datetimeFigureOut">
              <a:rPr kumimoji="1" lang="zh-CN" altLang="en-US" smtClean="0"/>
              <a:pPr/>
              <a:t>2018/7/11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a:xfrm>
            <a:off x="6553200" y="4767264"/>
            <a:ext cx="1448812" cy="273844"/>
          </a:xfrm>
        </p:spPr>
        <p:txBody>
          <a:bodyPr/>
          <a:lstStyle/>
          <a:p>
            <a:fld id="{37497145-957F-0F4B-9786-215E761766FD}" type="slidenum">
              <a:rPr kumimoji="1" lang="zh-CN" altLang="en-US" smtClean="0"/>
              <a:pPr/>
              <a:t>‹#›</a:t>
            </a:fld>
            <a:endParaRPr kumimoji="1" lang="zh-CN" altLang="en-US"/>
          </a:p>
        </p:txBody>
      </p:sp>
      <p:sp>
        <p:nvSpPr>
          <p:cNvPr id="12" name="标题 1"/>
          <p:cNvSpPr>
            <a:spLocks noGrp="1"/>
          </p:cNvSpPr>
          <p:nvPr>
            <p:ph type="title"/>
          </p:nvPr>
        </p:nvSpPr>
        <p:spPr>
          <a:xfrm>
            <a:off x="457200" y="82862"/>
            <a:ext cx="8229600" cy="539221"/>
          </a:xfrm>
        </p:spPr>
        <p:txBody>
          <a:bodyPr/>
          <a:lstStyle>
            <a:lvl1pPr>
              <a:defRPr/>
            </a:lvl1pPr>
          </a:lstStyle>
          <a:p>
            <a:r>
              <a:rPr kumimoji="1" lang="zh-CN" altLang="en-US" dirty="0"/>
              <a:t>单击此处编辑母版标题样式</a:t>
            </a:r>
          </a:p>
        </p:txBody>
      </p:sp>
      <p:pic>
        <p:nvPicPr>
          <p:cNvPr id="10" name="图片 9" descr="logo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0392" y="4795312"/>
            <a:ext cx="864096" cy="143592"/>
          </a:xfrm>
          <a:prstGeom prst="rect">
            <a:avLst/>
          </a:prstGeom>
        </p:spPr>
      </p:pic>
    </p:spTree>
    <p:extLst>
      <p:ext uri="{BB962C8B-B14F-4D97-AF65-F5344CB8AC3E}">
        <p14:creationId xmlns:p14="http://schemas.microsoft.com/office/powerpoint/2010/main" val="3181154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9" name="图片 8" descr="灰条.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08"/>
            <a:ext cx="9144000" cy="707231"/>
          </a:xfrm>
          <a:prstGeom prst="rect">
            <a:avLst/>
          </a:prstGeom>
        </p:spPr>
      </p:pic>
      <p:sp>
        <p:nvSpPr>
          <p:cNvPr id="3" name="日期占位符 2"/>
          <p:cNvSpPr>
            <a:spLocks noGrp="1"/>
          </p:cNvSpPr>
          <p:nvPr>
            <p:ph type="dt" sz="half" idx="10"/>
          </p:nvPr>
        </p:nvSpPr>
        <p:spPr/>
        <p:txBody>
          <a:bodyPr/>
          <a:lstStyle/>
          <a:p>
            <a:fld id="{8B0EDBC3-DF61-0F45-AF23-5E28F40CC631}" type="datetimeFigureOut">
              <a:rPr kumimoji="1" lang="zh-CN" altLang="en-US" smtClean="0"/>
              <a:pPr/>
              <a:t>2018/7/11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a:xfrm>
            <a:off x="6553200" y="4767264"/>
            <a:ext cx="1429374" cy="273844"/>
          </a:xfrm>
        </p:spPr>
        <p:txBody>
          <a:bodyPr/>
          <a:lstStyle/>
          <a:p>
            <a:fld id="{37497145-957F-0F4B-9786-215E761766FD}" type="slidenum">
              <a:rPr kumimoji="1" lang="zh-CN" altLang="en-US" smtClean="0"/>
              <a:pPr/>
              <a:t>‹#›</a:t>
            </a:fld>
            <a:endParaRPr kumimoji="1" lang="zh-CN" altLang="en-US"/>
          </a:p>
        </p:txBody>
      </p:sp>
      <p:sp>
        <p:nvSpPr>
          <p:cNvPr id="10" name="标题 1"/>
          <p:cNvSpPr>
            <a:spLocks noGrp="1"/>
          </p:cNvSpPr>
          <p:nvPr>
            <p:ph type="title"/>
          </p:nvPr>
        </p:nvSpPr>
        <p:spPr>
          <a:xfrm>
            <a:off x="457200" y="82862"/>
            <a:ext cx="8229600" cy="539221"/>
          </a:xfrm>
        </p:spPr>
        <p:txBody>
          <a:bodyPr/>
          <a:lstStyle>
            <a:lvl1pPr>
              <a:defRPr/>
            </a:lvl1pPr>
          </a:lstStyle>
          <a:p>
            <a:r>
              <a:rPr kumimoji="1" lang="zh-CN" altLang="en-US" dirty="0"/>
              <a:t>单击此处编辑母版标题样式</a:t>
            </a:r>
          </a:p>
        </p:txBody>
      </p:sp>
      <p:pic>
        <p:nvPicPr>
          <p:cNvPr id="8" name="图片 7" descr="logo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0392" y="4795312"/>
            <a:ext cx="864096" cy="143592"/>
          </a:xfrm>
          <a:prstGeom prst="rect">
            <a:avLst/>
          </a:prstGeom>
        </p:spPr>
      </p:pic>
    </p:spTree>
    <p:extLst>
      <p:ext uri="{BB962C8B-B14F-4D97-AF65-F5344CB8AC3E}">
        <p14:creationId xmlns:p14="http://schemas.microsoft.com/office/powerpoint/2010/main" val="15834200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0EDBC3-DF61-0F45-AF23-5E28F40CC631}" type="datetimeFigureOut">
              <a:rPr kumimoji="1" lang="zh-CN" altLang="en-US" smtClean="0"/>
              <a:pPr/>
              <a:t>2018/7/11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7497145-957F-0F4B-9786-215E761766FD}" type="slidenum">
              <a:rPr kumimoji="1" lang="zh-CN" altLang="en-US" smtClean="0"/>
              <a:pPr/>
              <a:t>‹#›</a:t>
            </a:fld>
            <a:endParaRPr kumimoji="1" lang="zh-CN" altLang="en-US"/>
          </a:p>
        </p:txBody>
      </p:sp>
    </p:spTree>
    <p:extLst>
      <p:ext uri="{BB962C8B-B14F-4D97-AF65-F5344CB8AC3E}">
        <p14:creationId xmlns:p14="http://schemas.microsoft.com/office/powerpoint/2010/main" val="41621522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391023986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空白-无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008938"/>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标题">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5387" y="192324"/>
            <a:ext cx="71438" cy="342900"/>
          </a:xfrm>
          <a:prstGeom prst="rect">
            <a:avLst/>
          </a:prstGeom>
          <a:ln w="12700">
            <a:miter lim="400000"/>
          </a:ln>
        </p:spPr>
      </p:pic>
      <p:sp>
        <p:nvSpPr>
          <p:cNvPr id="2" name="标题 1"/>
          <p:cNvSpPr>
            <a:spLocks noGrp="1"/>
          </p:cNvSpPr>
          <p:nvPr>
            <p:ph type="title" hasCustomPrompt="1"/>
          </p:nvPr>
        </p:nvSpPr>
        <p:spPr>
          <a:xfrm>
            <a:off x="717998" y="155531"/>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pic>
        <p:nvPicPr>
          <p:cNvPr id="6" name="未标题-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29056" y="4725058"/>
            <a:ext cx="1448337" cy="251473"/>
          </a:xfrm>
          <a:prstGeom prst="rect">
            <a:avLst/>
          </a:prstGeom>
          <a:ln w="12700">
            <a:miter lim="400000"/>
          </a:ln>
        </p:spPr>
      </p:pic>
    </p:spTree>
    <p:extLst>
      <p:ext uri="{BB962C8B-B14F-4D97-AF65-F5344CB8AC3E}">
        <p14:creationId xmlns:p14="http://schemas.microsoft.com/office/powerpoint/2010/main" val="32898110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46CC-4832-40CC-8663-36DC80E44F1F}" type="datetimeFigureOut">
              <a:rPr lang="zh-CN" altLang="en-US" smtClean="0"/>
              <a:t>2018/7/11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82A1B75-4821-4C50-BA36-87B17D61FF29}" type="slidenum">
              <a:rPr lang="zh-CN" altLang="en-US" smtClean="0"/>
              <a:t>‹#›</a:t>
            </a:fld>
            <a:endParaRPr lang="zh-CN" altLang="en-US"/>
          </a:p>
        </p:txBody>
      </p:sp>
    </p:spTree>
    <p:extLst>
      <p:ext uri="{BB962C8B-B14F-4D97-AF65-F5344CB8AC3E}">
        <p14:creationId xmlns:p14="http://schemas.microsoft.com/office/powerpoint/2010/main" val="1287223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空白-无log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75342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109531177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深色空白-无logo">
    <p:bg>
      <p:bgPr>
        <a:solidFill>
          <a:srgbClr val="20252B"/>
        </a:solidFill>
        <a:effectLst/>
      </p:bgPr>
    </p:bg>
    <p:spTree>
      <p:nvGrpSpPr>
        <p:cNvPr id="1" name=""/>
        <p:cNvGrpSpPr/>
        <p:nvPr/>
      </p:nvGrpSpPr>
      <p:grpSpPr>
        <a:xfrm>
          <a:off x="0" y="0"/>
          <a:ext cx="0" cy="0"/>
          <a:chOff x="0" y="0"/>
          <a:chExt cx="0" cy="0"/>
        </a:xfrm>
      </p:grpSpPr>
      <p:sp>
        <p:nvSpPr>
          <p:cNvPr id="10" name="Shape 128"/>
          <p:cNvSpPr>
            <a:spLocks noGrp="1"/>
          </p:cNvSpPr>
          <p:nvPr>
            <p:ph type="sldNum" sz="quarter" idx="2"/>
          </p:nvPr>
        </p:nvSpPr>
        <p:spPr>
          <a:xfrm>
            <a:off x="4464621" y="4878960"/>
            <a:ext cx="208064" cy="192601"/>
          </a:xfrm>
          <a:prstGeom prst="rect">
            <a:avLst/>
          </a:prstGeom>
        </p:spPr>
        <p:txBody>
          <a:bodyPr lIns="26789" tIns="26789" rIns="26789" bIns="26789"/>
          <a:lstStyle>
            <a:lvl1pPr defTabSz="308058"/>
          </a:lstStyle>
          <a:p>
            <a:fld id="{86CB4B4D-7CA3-9044-876B-883B54F8677D}" type="slidenum">
              <a:t>‹#›</a:t>
            </a:fld>
            <a:endParaRPr/>
          </a:p>
        </p:txBody>
      </p:sp>
      <p:pic>
        <p:nvPicPr>
          <p:cNvPr id="11" name="图片 10" descr="ssss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96300"/>
            <a:ext cx="9144000" cy="1447200"/>
          </a:xfrm>
          <a:prstGeom prst="rect">
            <a:avLst/>
          </a:prstGeom>
        </p:spPr>
      </p:pic>
      <p:pic>
        <p:nvPicPr>
          <p:cNvPr id="12" name="图片 11" descr="Group 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19359" y="10948"/>
            <a:ext cx="1319168" cy="1833788"/>
          </a:xfrm>
          <a:prstGeom prst="rect">
            <a:avLst/>
          </a:prstGeom>
        </p:spPr>
      </p:pic>
    </p:spTree>
    <p:extLst>
      <p:ext uri="{BB962C8B-B14F-4D97-AF65-F5344CB8AC3E}">
        <p14:creationId xmlns:p14="http://schemas.microsoft.com/office/powerpoint/2010/main" val="21758330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287444738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深色空白-无logo">
    <p:bg>
      <p:bgPr>
        <a:solidFill>
          <a:srgbClr val="20252B"/>
        </a:solidFill>
        <a:effectLst/>
      </p:bgPr>
    </p:bg>
    <p:spTree>
      <p:nvGrpSpPr>
        <p:cNvPr id="1" name=""/>
        <p:cNvGrpSpPr/>
        <p:nvPr/>
      </p:nvGrpSpPr>
      <p:grpSpPr>
        <a:xfrm>
          <a:off x="0" y="0"/>
          <a:ext cx="0" cy="0"/>
          <a:chOff x="0" y="0"/>
          <a:chExt cx="0" cy="0"/>
        </a:xfrm>
      </p:grpSpPr>
      <p:sp>
        <p:nvSpPr>
          <p:cNvPr id="10" name="Shape 128"/>
          <p:cNvSpPr>
            <a:spLocks noGrp="1"/>
          </p:cNvSpPr>
          <p:nvPr>
            <p:ph type="sldNum" sz="quarter" idx="2"/>
          </p:nvPr>
        </p:nvSpPr>
        <p:spPr>
          <a:xfrm>
            <a:off x="4464621" y="4878960"/>
            <a:ext cx="208064" cy="192601"/>
          </a:xfrm>
          <a:prstGeom prst="rect">
            <a:avLst/>
          </a:prstGeom>
        </p:spPr>
        <p:txBody>
          <a:bodyPr lIns="26789" tIns="26789" rIns="26789" bIns="26789"/>
          <a:lstStyle>
            <a:lvl1pPr defTabSz="308058"/>
          </a:lstStyle>
          <a:p>
            <a:fld id="{86CB4B4D-7CA3-9044-876B-883B54F8677D}" type="slidenum">
              <a:t>‹#›</a:t>
            </a:fld>
            <a:endParaRPr/>
          </a:p>
        </p:txBody>
      </p:sp>
      <p:pic>
        <p:nvPicPr>
          <p:cNvPr id="11" name="图片 10" descr="ssss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696300"/>
            <a:ext cx="9144000" cy="1447200"/>
          </a:xfrm>
          <a:prstGeom prst="rect">
            <a:avLst/>
          </a:prstGeom>
        </p:spPr>
      </p:pic>
      <p:pic>
        <p:nvPicPr>
          <p:cNvPr id="12" name="图片 11" descr="Group 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19359" y="10948"/>
            <a:ext cx="1319168" cy="1833788"/>
          </a:xfrm>
          <a:prstGeom prst="rect">
            <a:avLst/>
          </a:prstGeom>
        </p:spPr>
      </p:pic>
    </p:spTree>
    <p:extLst>
      <p:ext uri="{BB962C8B-B14F-4D97-AF65-F5344CB8AC3E}">
        <p14:creationId xmlns:p14="http://schemas.microsoft.com/office/powerpoint/2010/main" val="46361138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2777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标题+项目符号">
    <p:spTree>
      <p:nvGrpSpPr>
        <p:cNvPr id="1" name=""/>
        <p:cNvGrpSpPr/>
        <p:nvPr/>
      </p:nvGrpSpPr>
      <p:grpSpPr>
        <a:xfrm>
          <a:off x="0" y="0"/>
          <a:ext cx="0" cy="0"/>
          <a:chOff x="0" y="0"/>
          <a:chExt cx="0" cy="0"/>
        </a:xfrm>
      </p:grpSpPr>
      <p:pic>
        <p:nvPicPr>
          <p:cNvPr id="69" name="pasted-image.pdf"/>
          <p:cNvPicPr>
            <a:picLocks noChangeAspect="1"/>
          </p:cNvPicPr>
          <p:nvPr/>
        </p:nvPicPr>
        <p:blipFill>
          <a:blip r:embed="rId2">
            <a:extLst/>
          </a:blip>
          <a:stretch>
            <a:fillRect/>
          </a:stretch>
        </p:blipFill>
        <p:spPr>
          <a:xfrm>
            <a:off x="0" y="0"/>
            <a:ext cx="9142401" cy="5143500"/>
          </a:xfrm>
          <a:prstGeom prst="rect">
            <a:avLst/>
          </a:prstGeom>
          <a:ln w="12700">
            <a:miter lim="400000"/>
          </a:ln>
        </p:spPr>
      </p:pic>
      <p:sp>
        <p:nvSpPr>
          <p:cNvPr id="70" name="Shape 70"/>
          <p:cNvSpPr>
            <a:spLocks noGrp="1"/>
          </p:cNvSpPr>
          <p:nvPr>
            <p:ph type="body" sz="quarter" idx="13"/>
          </p:nvPr>
        </p:nvSpPr>
        <p:spPr>
          <a:xfrm>
            <a:off x="1045473" y="15382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1" name="Shape 71"/>
          <p:cNvSpPr>
            <a:spLocks noGrp="1"/>
          </p:cNvSpPr>
          <p:nvPr>
            <p:ph type="body" sz="quarter" idx="14"/>
          </p:nvPr>
        </p:nvSpPr>
        <p:spPr>
          <a:xfrm>
            <a:off x="859735" y="1195182"/>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2" name="Shape 72"/>
          <p:cNvSpPr>
            <a:spLocks noGrp="1"/>
          </p:cNvSpPr>
          <p:nvPr>
            <p:ph type="body" sz="quarter" idx="15"/>
          </p:nvPr>
        </p:nvSpPr>
        <p:spPr>
          <a:xfrm>
            <a:off x="1045473" y="26050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3" name="Shape 73"/>
          <p:cNvSpPr>
            <a:spLocks noGrp="1"/>
          </p:cNvSpPr>
          <p:nvPr>
            <p:ph type="body" sz="quarter" idx="16"/>
          </p:nvPr>
        </p:nvSpPr>
        <p:spPr>
          <a:xfrm>
            <a:off x="859735" y="2290557"/>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pic>
        <p:nvPicPr>
          <p:cNvPr id="74" name="未标题-2.png"/>
          <p:cNvPicPr>
            <a:picLocks noChangeAspect="1"/>
          </p:cNvPicPr>
          <p:nvPr/>
        </p:nvPicPr>
        <p:blipFill>
          <a:blip r:embed="rId3">
            <a:extLst/>
          </a:blip>
          <a:stretch>
            <a:fillRect/>
          </a:stretch>
        </p:blipFill>
        <p:spPr>
          <a:xfrm>
            <a:off x="7529055" y="4725056"/>
            <a:ext cx="1448337" cy="251473"/>
          </a:xfrm>
          <a:prstGeom prst="rect">
            <a:avLst/>
          </a:prstGeom>
          <a:ln w="12700">
            <a:miter lim="400000"/>
          </a:ln>
        </p:spPr>
      </p:pic>
      <p:sp>
        <p:nvSpPr>
          <p:cNvPr id="75" name="Shape 75"/>
          <p:cNvSpPr>
            <a:spLocks noGrp="1"/>
          </p:cNvSpPr>
          <p:nvPr>
            <p:ph type="body" sz="quarter" idx="17"/>
          </p:nvPr>
        </p:nvSpPr>
        <p:spPr>
          <a:xfrm>
            <a:off x="1045473" y="3600388"/>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t>此处为内容文字，此处为内容文字，此处为内容文字，此处为内容文字，此处为内容文字，此处为内容文字，此处为内容文字，此处为内容文字，此处为内容文字，此处为内容文字，此处为内容文字。</a:t>
            </a:r>
          </a:p>
        </p:txBody>
      </p:sp>
      <p:sp>
        <p:nvSpPr>
          <p:cNvPr id="76" name="Shape 76"/>
          <p:cNvSpPr>
            <a:spLocks noGrp="1"/>
          </p:cNvSpPr>
          <p:nvPr>
            <p:ph type="body" sz="quarter" idx="18"/>
          </p:nvPr>
        </p:nvSpPr>
        <p:spPr>
          <a:xfrm>
            <a:off x="859735" y="3290682"/>
            <a:ext cx="6195005" cy="369330"/>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9" name="Shape 79"/>
          <p:cNvSpPr>
            <a:spLocks noGrp="1"/>
          </p:cNvSpPr>
          <p:nvPr>
            <p:ph type="sldNum" sz="quarter" idx="2"/>
          </p:nvPr>
        </p:nvSpPr>
        <p:spPr>
          <a:xfrm>
            <a:off x="4475931" y="4878958"/>
            <a:ext cx="185442" cy="191691"/>
          </a:xfrm>
          <a:prstGeom prst="rect">
            <a:avLst/>
          </a:prstGeom>
        </p:spPr>
        <p:txBody>
          <a:bodyPr lIns="71437" tIns="71437" rIns="71437" bIns="71437"/>
          <a:lstStyle>
            <a:lvl1pPr defTabSz="308074"/>
          </a:lstStyle>
          <a:p>
            <a:pPr algn="ctr" hangingPunct="0"/>
            <a:fld id="{86CB4B4D-7CA3-9044-876B-883B54F8677D}" type="slidenum">
              <a:rPr lang="en-US" altLang="zh-CN" sz="1875" kern="0" smtClean="0">
                <a:solidFill>
                  <a:srgbClr val="000000"/>
                </a:solidFill>
                <a:sym typeface="Helvetica Light"/>
              </a:rPr>
              <a:pPr algn="ctr" hangingPunct="0"/>
              <a:t>‹#›</a:t>
            </a:fld>
            <a:endParaRPr lang="en-US" altLang="zh-CN" sz="1875" kern="0">
              <a:solidFill>
                <a:srgbClr val="000000"/>
              </a:solidFill>
              <a:sym typeface="Helvetica Light"/>
            </a:endParaRPr>
          </a:p>
        </p:txBody>
      </p:sp>
      <p:pic>
        <p:nvPicPr>
          <p:cNvPr id="13" name="pasted-image.pdf"/>
          <p:cNvPicPr>
            <a:picLocks noChangeAspect="1"/>
          </p:cNvPicPr>
          <p:nvPr userDrawn="1"/>
        </p:nvPicPr>
        <p:blipFill>
          <a:blip r:embed="rId4">
            <a:extLst/>
          </a:blip>
          <a:stretch>
            <a:fillRect/>
          </a:stretch>
        </p:blipFill>
        <p:spPr>
          <a:xfrm>
            <a:off x="820731" y="561975"/>
            <a:ext cx="71438" cy="342900"/>
          </a:xfrm>
          <a:prstGeom prst="rect">
            <a:avLst/>
          </a:prstGeom>
          <a:ln w="12700">
            <a:miter lim="400000"/>
          </a:ln>
        </p:spPr>
      </p:pic>
      <p:sp>
        <p:nvSpPr>
          <p:cNvPr id="15" name="标题 2"/>
          <p:cNvSpPr>
            <a:spLocks noGrp="1"/>
          </p:cNvSpPr>
          <p:nvPr>
            <p:ph type="title" hasCustomPrompt="1"/>
          </p:nvPr>
        </p:nvSpPr>
        <p:spPr>
          <a:xfrm>
            <a:off x="1024847" y="521164"/>
            <a:ext cx="6029893" cy="374320"/>
          </a:xfrm>
        </p:spPr>
        <p:txBody>
          <a:bodyPr vert="horz">
            <a:normAutofit/>
          </a:bodyPr>
          <a:lstStyle>
            <a:lvl1pPr algn="l">
              <a:defRPr kumimoji="0"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defRPr>
            </a:lvl1pPr>
          </a:lstStyle>
          <a:p>
            <a:r>
              <a:rPr kumimoji="1" lang="zh-CN" altLang="en-US" dirty="0"/>
              <a:t>点击此处添加文字标题</a:t>
            </a:r>
          </a:p>
        </p:txBody>
      </p:sp>
    </p:spTree>
    <p:extLst>
      <p:ext uri="{BB962C8B-B14F-4D97-AF65-F5344CB8AC3E}">
        <p14:creationId xmlns:p14="http://schemas.microsoft.com/office/powerpoint/2010/main" val="239323263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3" name="pasted-image.pdf"/>
          <p:cNvPicPr>
            <a:picLocks noChangeAspect="1"/>
          </p:cNvPicPr>
          <p:nvPr userDrawn="1"/>
        </p:nvPicPr>
        <p:blipFill>
          <a:blip r:embed="rId2">
            <a:extLst/>
          </a:blip>
          <a:stretch>
            <a:fillRect/>
          </a:stretch>
        </p:blipFill>
        <p:spPr>
          <a:xfrm>
            <a:off x="1599" y="0"/>
            <a:ext cx="9142401" cy="5143500"/>
          </a:xfrm>
          <a:prstGeom prst="rect">
            <a:avLst/>
          </a:prstGeom>
          <a:ln w="12700">
            <a:miter lim="400000"/>
          </a:ln>
        </p:spPr>
      </p:pic>
      <p:sp>
        <p:nvSpPr>
          <p:cNvPr id="4" name="Shape 147"/>
          <p:cNvSpPr/>
          <p:nvPr userDrawn="1"/>
        </p:nvSpPr>
        <p:spPr>
          <a:xfrm>
            <a:off x="521270" y="2040500"/>
            <a:ext cx="8384342" cy="334707"/>
          </a:xfrm>
          <a:prstGeom prst="rect">
            <a:avLst/>
          </a:prstGeom>
          <a:ln w="12700">
            <a:miter lim="400000"/>
          </a:ln>
          <a:extLst>
            <a:ext uri="{C572A759-6A51-4108-AA02-DFA0A04FC94B}">
              <ma14:wrappingTextBoxFlag xmlns:ma14="http://schemas.microsoft.com/office/mac/drawingml/2011/main" xmlns="" val="1"/>
            </a:ext>
          </a:extLst>
        </p:spPr>
        <p:txBody>
          <a:bodyPr tIns="34290" bIns="34290">
            <a:spAutoFit/>
          </a:bodyPr>
          <a:lstStyle>
            <a:lvl1pPr algn="l" defTabSz="1828800">
              <a:defRPr sz="46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725" b="0" i="0" u="none" strike="noStrike" kern="0" cap="none" spc="0" normalizeH="0" baseline="0" noProof="0" dirty="0">
                <a:ln>
                  <a:noFill/>
                </a:ln>
                <a:solidFill>
                  <a:srgbClr val="FFFFFF"/>
                </a:solidFill>
                <a:effectLst/>
                <a:uLnTx/>
                <a:uFillTx/>
                <a:latin typeface="Microsoft YaHei"/>
                <a:ea typeface="Microsoft YaHei"/>
                <a:sym typeface="Microsoft YaHei"/>
              </a:rPr>
              <a:t>此处添加副标题</a:t>
            </a:r>
          </a:p>
        </p:txBody>
      </p:sp>
      <p:sp>
        <p:nvSpPr>
          <p:cNvPr id="5" name="Shape 148"/>
          <p:cNvSpPr/>
          <p:nvPr userDrawn="1"/>
        </p:nvSpPr>
        <p:spPr>
          <a:xfrm>
            <a:off x="521270" y="2603182"/>
            <a:ext cx="1050288" cy="242374"/>
          </a:xfrm>
          <a:prstGeom prst="rect">
            <a:avLst/>
          </a:prstGeom>
          <a:ln w="12700">
            <a:miter lim="400000"/>
          </a:ln>
          <a:extLst>
            <a:ext uri="{C572A759-6A51-4108-AA02-DFA0A04FC94B}">
              <ma14:wrappingTextBoxFlag xmlns:ma14="http://schemas.microsoft.com/office/mac/drawingml/2011/main" xmlns="" val="1"/>
            </a:ext>
          </a:extLst>
        </p:spPr>
        <p:txBody>
          <a:bodyPr wrap="none" tIns="34290" bIns="34290">
            <a:spAutoFit/>
          </a:bodyPr>
          <a:lstStyle>
            <a:lvl1pPr algn="l" defTabSz="1828800">
              <a:defRPr sz="30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125" b="0" i="0" u="none" strike="noStrike" kern="0" cap="none" spc="0" normalizeH="0" baseline="0" noProof="0" dirty="0">
                <a:ln>
                  <a:noFill/>
                </a:ln>
                <a:solidFill>
                  <a:srgbClr val="FFFFFF"/>
                </a:solidFill>
                <a:effectLst/>
                <a:uLnTx/>
                <a:uFillTx/>
                <a:latin typeface="Microsoft YaHei"/>
                <a:ea typeface="Microsoft YaHei"/>
                <a:sym typeface="Microsoft YaHei"/>
              </a:rPr>
              <a:t>汇报人：某某</a:t>
            </a:r>
          </a:p>
        </p:txBody>
      </p:sp>
      <p:sp>
        <p:nvSpPr>
          <p:cNvPr id="6" name="Shape 149"/>
          <p:cNvSpPr/>
          <p:nvPr userDrawn="1"/>
        </p:nvSpPr>
        <p:spPr>
          <a:xfrm>
            <a:off x="521270" y="1471856"/>
            <a:ext cx="4740508" cy="553998"/>
          </a:xfrm>
          <a:prstGeom prst="rect">
            <a:avLst/>
          </a:prstGeom>
          <a:ln w="12700">
            <a:miter lim="400000"/>
          </a:ln>
          <a:extLst>
            <a:ext uri="{C572A759-6A51-4108-AA02-DFA0A04FC94B}">
              <ma14:wrappingTextBoxFlag xmlns:ma14="http://schemas.microsoft.com/office/mac/drawingml/2011/main" xmlns="" val="1"/>
            </a:ext>
          </a:extLst>
        </p:spPr>
        <p:txBody>
          <a:bodyPr tIns="34290" bIns="34290">
            <a:spAutoFit/>
          </a:bodyPr>
          <a:lstStyle>
            <a:lvl1pPr algn="l" defTabSz="1828800">
              <a:defRPr sz="8400">
                <a:solidFill>
                  <a:srgbClr val="FFFFFF"/>
                </a:solidFill>
                <a:latin typeface="Microsoft YaHei"/>
                <a:ea typeface="Microsoft YaHei"/>
                <a:cs typeface="Microsoft YaHei"/>
                <a:sym typeface="Microsoft YaHei"/>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3150" b="0" i="0" u="none" strike="noStrike" kern="0" cap="none" spc="0" normalizeH="0" baseline="0" noProof="0" dirty="0">
                <a:ln>
                  <a:noFill/>
                </a:ln>
                <a:solidFill>
                  <a:srgbClr val="FFFFFF"/>
                </a:solidFill>
                <a:effectLst/>
                <a:uLnTx/>
                <a:uFillTx/>
                <a:latin typeface="Microsoft YaHei"/>
                <a:ea typeface="Microsoft YaHei"/>
                <a:sym typeface="Microsoft YaHei"/>
              </a:rPr>
              <a:t>此处添加主标题</a:t>
            </a:r>
          </a:p>
        </p:txBody>
      </p:sp>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marL="0" marR="0" lvl="0" indent="0" algn="ctr" defTabSz="309563"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1200" b="0" i="0" u="none" strike="noStrike" kern="0" cap="none" spc="0" normalizeH="0" baseline="0" noProof="0">
              <a:ln>
                <a:noFill/>
              </a:ln>
              <a:solidFill>
                <a:srgbClr val="FFFFFF"/>
              </a:solidFill>
              <a:effectLst/>
              <a:uLnTx/>
              <a:uFillTx/>
              <a:latin typeface="Helvetica Light"/>
              <a:sym typeface="Helvetica Light"/>
            </a:endParaRPr>
          </a:p>
        </p:txBody>
      </p:sp>
      <p:pic>
        <p:nvPicPr>
          <p:cNvPr id="8" name="Business platform.png"/>
          <p:cNvPicPr>
            <a:picLocks noChangeAspect="1"/>
          </p:cNvPicPr>
          <p:nvPr userDrawn="1"/>
        </p:nvPicPr>
        <p:blipFill>
          <a:blip r:embed="rId3">
            <a:alphaModFix amt="69004"/>
            <a:extLst/>
          </a:blip>
          <a:stretch>
            <a:fillRect/>
          </a:stretch>
        </p:blipFill>
        <p:spPr>
          <a:xfrm>
            <a:off x="564133" y="401687"/>
            <a:ext cx="1724990" cy="87527"/>
          </a:xfrm>
          <a:prstGeom prst="rect">
            <a:avLst/>
          </a:prstGeom>
          <a:ln w="12700">
            <a:miter lim="400000"/>
          </a:ln>
        </p:spPr>
      </p:pic>
      <p:pic>
        <p:nvPicPr>
          <p:cNvPr id="9" name="未标题-12.png"/>
          <p:cNvPicPr>
            <a:picLocks noChangeAspect="1"/>
          </p:cNvPicPr>
          <p:nvPr userDrawn="1"/>
        </p:nvPicPr>
        <p:blipFill>
          <a:blip r:embed="rId4">
            <a:extLst/>
          </a:blip>
          <a:stretch>
            <a:fillRect/>
          </a:stretch>
        </p:blipFill>
        <p:spPr>
          <a:xfrm>
            <a:off x="565555" y="4561341"/>
            <a:ext cx="1291089" cy="224171"/>
          </a:xfrm>
          <a:prstGeom prst="rect">
            <a:avLst/>
          </a:prstGeom>
          <a:ln w="12700">
            <a:miter lim="400000"/>
          </a:ln>
        </p:spPr>
      </p:pic>
    </p:spTree>
    <p:extLst>
      <p:ext uri="{BB962C8B-B14F-4D97-AF65-F5344CB8AC3E}">
        <p14:creationId xmlns:p14="http://schemas.microsoft.com/office/powerpoint/2010/main" val="251858374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theme" Target="../theme/theme6.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1.png"/><Relationship Id="rId4" Type="http://schemas.openxmlformats.org/officeDocument/2006/relationships/slideLayout" Target="../slideLayouts/slideLayout28.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35.xml"/><Relationship Id="rId7" Type="http://schemas.openxmlformats.org/officeDocument/2006/relationships/theme" Target="../theme/theme8.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41.xml"/><Relationship Id="rId7" Type="http://schemas.openxmlformats.org/officeDocument/2006/relationships/theme" Target="../theme/theme9.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480899"/>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870857"/>
            <a:ext cx="7886700" cy="376186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AD246CC-4832-40CC-8663-36DC80E44F1F}" type="datetimeFigureOut">
              <a:rPr lang="zh-CN" altLang="en-US" smtClean="0"/>
              <a:t>2018/7/11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82A1B75-4821-4C50-BA36-87B17D61FF29}" type="slidenum">
              <a:rPr lang="zh-CN" altLang="en-US" smtClean="0"/>
              <a:t>‹#›</a:t>
            </a:fld>
            <a:endParaRPr lang="zh-CN" altLang="en-US"/>
          </a:p>
        </p:txBody>
      </p:sp>
    </p:spTree>
    <p:extLst>
      <p:ext uri="{BB962C8B-B14F-4D97-AF65-F5344CB8AC3E}">
        <p14:creationId xmlns:p14="http://schemas.microsoft.com/office/powerpoint/2010/main" val="4222755767"/>
      </p:ext>
    </p:extLst>
  </p:cSld>
  <p:clrMap bg1="lt1" tx1="dk1" bg2="lt2" tx2="dk2" accent1="accent1" accent2="accent2" accent3="accent3" accent4="accent4" accent5="accent5" accent6="accent6" hlink="hlink" folHlink="folHlink"/>
  <p:sldLayoutIdLst>
    <p:sldLayoutId id="2147483672" r:id="rId1"/>
    <p:sldLayoutId id="2147483676" r:id="rId2"/>
    <p:sldLayoutId id="2147483667" r:id="rId3"/>
    <p:sldLayoutId id="2147483682" r:id="rId4"/>
    <p:sldLayoutId id="2147483678" r:id="rId5"/>
    <p:sldLayoutId id="2147483683" r:id="rId6"/>
  </p:sldLayoutIdLst>
  <p:txStyles>
    <p:titleStyle>
      <a:lvl1pPr algn="l" defTabSz="685800" rtl="0" eaLnBrk="1" latinLnBrk="0" hangingPunct="1">
        <a:lnSpc>
          <a:spcPct val="90000"/>
        </a:lnSpc>
        <a:spcBef>
          <a:spcPct val="0"/>
        </a:spcBef>
        <a:buNone/>
        <a:defRPr kumimoji="1" lang="en-US" altLang="en-US" sz="1800" b="0" i="0" u="none" strike="noStrike" kern="1200" cap="none" spc="0" normalizeH="0" baseline="0" dirty="0">
          <a:ln>
            <a:noFill/>
          </a:ln>
          <a:solidFill>
            <a:srgbClr val="3B3439"/>
          </a:solidFill>
          <a:effectLst/>
          <a:uFillTx/>
          <a:latin typeface="Microsoft YaHei"/>
          <a:ea typeface="Microsoft YaHei"/>
          <a:cs typeface="+mj-cs"/>
          <a:sym typeface="Helvetica Light"/>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33413" y="357188"/>
            <a:ext cx="7877175" cy="857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3" name="Shape 3"/>
          <p:cNvSpPr>
            <a:spLocks noGrp="1"/>
          </p:cNvSpPr>
          <p:nvPr>
            <p:ph type="body" idx="1"/>
          </p:nvPr>
        </p:nvSpPr>
        <p:spPr>
          <a:xfrm>
            <a:off x="633413" y="1214437"/>
            <a:ext cx="7877175" cy="345281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2048176848"/>
      </p:ext>
    </p:extLst>
  </p:cSld>
  <p:clrMap bg1="lt1" tx1="dk1" bg2="lt2" tx2="dk2" accent1="accent1" accent2="accent2" accent3="accent3" accent4="accent4" accent5="accent5" accent6="accent6" hlink="hlink" folHlink="folHlink"/>
  <p:sldLayoutIdLst>
    <p:sldLayoutId id="2147483702" r:id="rId1"/>
    <p:sldLayoutId id="2147483704" r:id="rId2"/>
    <p:sldLayoutId id="2147483705" r:id="rId3"/>
  </p:sldLayoutIdLst>
  <p:transition spd="med"/>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238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1pPr>
      <a:lvl2pPr marL="4762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2pPr>
      <a:lvl3pPr marL="7143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3pPr>
      <a:lvl4pPr marL="9525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4pPr>
      <a:lvl5pPr marL="11906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33413" y="357188"/>
            <a:ext cx="7877175" cy="857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3" name="Shape 3"/>
          <p:cNvSpPr>
            <a:spLocks noGrp="1"/>
          </p:cNvSpPr>
          <p:nvPr>
            <p:ph type="body" idx="1"/>
          </p:nvPr>
        </p:nvSpPr>
        <p:spPr>
          <a:xfrm>
            <a:off x="633413" y="1214437"/>
            <a:ext cx="7877175" cy="345281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141264391"/>
      </p:ext>
    </p:extLst>
  </p:cSld>
  <p:clrMap bg1="lt1" tx1="dk1" bg2="lt2" tx2="dk2" accent1="accent1" accent2="accent2" accent3="accent3" accent4="accent4" accent5="accent5" accent6="accent6" hlink="hlink" folHlink="folHlink"/>
  <p:sldLayoutIdLst>
    <p:sldLayoutId id="2147483707" r:id="rId1"/>
    <p:sldLayoutId id="2147483709" r:id="rId2"/>
    <p:sldLayoutId id="2147483710" r:id="rId3"/>
  </p:sldLayoutIdLst>
  <p:transition spd="med"/>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238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1pPr>
      <a:lvl2pPr marL="4762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2pPr>
      <a:lvl3pPr marL="7143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3pPr>
      <a:lvl4pPr marL="9525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4pPr>
      <a:lvl5pPr marL="11906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33413" y="357188"/>
            <a:ext cx="7877175" cy="857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3" name="Shape 3"/>
          <p:cNvSpPr>
            <a:spLocks noGrp="1"/>
          </p:cNvSpPr>
          <p:nvPr>
            <p:ph type="body" idx="1"/>
          </p:nvPr>
        </p:nvSpPr>
        <p:spPr>
          <a:xfrm>
            <a:off x="633413" y="1214437"/>
            <a:ext cx="7877175" cy="345281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19014714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5" r:id="rId3"/>
  </p:sldLayoutIdLst>
  <p:transition spd="med"/>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238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1pPr>
      <a:lvl2pPr marL="4762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2pPr>
      <a:lvl3pPr marL="7143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3pPr>
      <a:lvl4pPr marL="9525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4pPr>
      <a:lvl5pPr marL="11906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33413" y="357188"/>
            <a:ext cx="7877175" cy="8572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3" name="Shape 3"/>
          <p:cNvSpPr>
            <a:spLocks noGrp="1"/>
          </p:cNvSpPr>
          <p:nvPr>
            <p:ph type="body" idx="1"/>
          </p:nvPr>
        </p:nvSpPr>
        <p:spPr>
          <a:xfrm>
            <a:off x="633413" y="1214437"/>
            <a:ext cx="7877175" cy="345281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Tree>
    <p:extLst>
      <p:ext uri="{BB962C8B-B14F-4D97-AF65-F5344CB8AC3E}">
        <p14:creationId xmlns:p14="http://schemas.microsoft.com/office/powerpoint/2010/main" val="37552804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20" r:id="rId3"/>
  </p:sldLayoutIdLst>
  <p:transition spd="med"/>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238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1pPr>
      <a:lvl2pPr marL="4762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2pPr>
      <a:lvl3pPr marL="7143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3pPr>
      <a:lvl4pPr marL="9525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4pPr>
      <a:lvl5pPr marL="11906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480899"/>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870857"/>
            <a:ext cx="7886700" cy="376186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AD246CC-4832-40CC-8663-36DC80E44F1F}" type="datetimeFigureOut">
              <a:rPr lang="zh-CN" altLang="en-US" smtClean="0">
                <a:solidFill>
                  <a:prstClr val="black">
                    <a:tint val="75000"/>
                  </a:prstClr>
                </a:solidFill>
                <a:latin typeface="Calibri"/>
                <a:ea typeface="宋体"/>
              </a:rPr>
              <a:pPr/>
              <a:t>2018/7/11</a:t>
            </a:fld>
            <a:endParaRPr lang="zh-CN" altLang="en-US">
              <a:solidFill>
                <a:prstClr val="black">
                  <a:tint val="75000"/>
                </a:prstClr>
              </a:solidFill>
              <a:latin typeface="Calibri"/>
              <a:ea typeface="宋体"/>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prstClr val="black">
                  <a:tint val="75000"/>
                </a:prstClr>
              </a:solidFill>
              <a:latin typeface="Calibri"/>
              <a:ea typeface="宋体"/>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82A1B75-4821-4C50-BA36-87B17D61FF29}"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44587000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Lst>
  <p:txStyles>
    <p:titleStyle>
      <a:lvl1pPr algn="l" defTabSz="685800" rtl="0" eaLnBrk="1" latinLnBrk="0" hangingPunct="1">
        <a:lnSpc>
          <a:spcPct val="90000"/>
        </a:lnSpc>
        <a:spcBef>
          <a:spcPct val="0"/>
        </a:spcBef>
        <a:buNone/>
        <a:defRPr kumimoji="1" lang="en-US" altLang="en-US" sz="1800" b="0" i="0" u="none" strike="noStrike" kern="1200" cap="none" spc="0" normalizeH="0" baseline="0" dirty="0">
          <a:ln>
            <a:noFill/>
          </a:ln>
          <a:solidFill>
            <a:srgbClr val="3B3439"/>
          </a:solidFill>
          <a:effectLst/>
          <a:uFillTx/>
          <a:latin typeface="Microsoft YaHei"/>
          <a:ea typeface="Microsoft YaHei"/>
          <a:cs typeface="+mj-cs"/>
          <a:sym typeface="Helvetica Light"/>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480899"/>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870857"/>
            <a:ext cx="7886700" cy="376186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AD246CC-4832-40CC-8663-36DC80E44F1F}" type="datetimeFigureOut">
              <a:rPr lang="zh-CN" altLang="en-US" smtClean="0">
                <a:solidFill>
                  <a:prstClr val="black">
                    <a:tint val="75000"/>
                  </a:prstClr>
                </a:solidFill>
                <a:latin typeface="Calibri"/>
                <a:ea typeface="宋体"/>
              </a:rPr>
              <a:pPr/>
              <a:t>2018/7/11</a:t>
            </a:fld>
            <a:endParaRPr lang="zh-CN" altLang="en-US">
              <a:solidFill>
                <a:prstClr val="black">
                  <a:tint val="75000"/>
                </a:prstClr>
              </a:solidFill>
              <a:latin typeface="Calibri"/>
              <a:ea typeface="宋体"/>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prstClr val="black">
                  <a:tint val="75000"/>
                </a:prstClr>
              </a:solidFill>
              <a:latin typeface="Calibri"/>
              <a:ea typeface="宋体"/>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82A1B75-4821-4C50-BA36-87B17D61FF29}"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703656330"/>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Lst>
  <p:txStyles>
    <p:titleStyle>
      <a:lvl1pPr algn="l" defTabSz="685800" rtl="0" eaLnBrk="1" latinLnBrk="0" hangingPunct="1">
        <a:lnSpc>
          <a:spcPct val="90000"/>
        </a:lnSpc>
        <a:spcBef>
          <a:spcPct val="0"/>
        </a:spcBef>
        <a:buNone/>
        <a:defRPr kumimoji="1" lang="en-US" altLang="en-US" sz="1800" b="0" i="0" u="none" strike="noStrike" kern="1200" cap="none" spc="0" normalizeH="0" baseline="0" dirty="0">
          <a:ln>
            <a:noFill/>
          </a:ln>
          <a:solidFill>
            <a:srgbClr val="3B3439"/>
          </a:solidFill>
          <a:effectLst/>
          <a:uFillTx/>
          <a:latin typeface="Microsoft YaHei"/>
          <a:ea typeface="Microsoft YaHei"/>
          <a:cs typeface="+mj-cs"/>
          <a:sym typeface="Helvetica Light"/>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82"/>
            <a:ext cx="8229600" cy="442021"/>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457200" y="821960"/>
            <a:ext cx="8229600" cy="377266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B0EDBC3-DF61-0F45-AF23-5E28F40CC631}" type="datetimeFigureOut">
              <a:rPr kumimoji="1" lang="zh-CN" altLang="en-US" smtClean="0"/>
              <a:pPr/>
              <a:t>2018/7/11</a:t>
            </a:fld>
            <a:endParaRPr kumimoji="1"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7497145-957F-0F4B-9786-215E761766FD}" type="slidenum">
              <a:rPr kumimoji="1" lang="zh-CN" altLang="en-US" smtClean="0"/>
              <a:pPr/>
              <a:t>‹#›</a:t>
            </a:fld>
            <a:endParaRPr kumimoji="1" lang="zh-CN" altLang="en-US"/>
          </a:p>
        </p:txBody>
      </p:sp>
    </p:spTree>
    <p:extLst>
      <p:ext uri="{BB962C8B-B14F-4D97-AF65-F5344CB8AC3E}">
        <p14:creationId xmlns:p14="http://schemas.microsoft.com/office/powerpoint/2010/main" val="23906585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Lst>
  <p:txStyles>
    <p:titleStyle>
      <a:lvl1pPr algn="l" defTabSz="457200" rtl="0" eaLnBrk="1" latinLnBrk="0" hangingPunct="1">
        <a:spcBef>
          <a:spcPct val="0"/>
        </a:spcBef>
        <a:buNone/>
        <a:defRPr sz="3000" b="1" kern="1200">
          <a:solidFill>
            <a:schemeClr val="tx1">
              <a:lumMod val="65000"/>
              <a:lumOff val="35000"/>
            </a:schemeClr>
          </a:solidFill>
          <a:latin typeface="+mj-ea"/>
          <a:ea typeface="+mj-ea"/>
          <a:cs typeface="华文新魏" panose="02010800040101010101" pitchFamily="2" charset="-122"/>
        </a:defRPr>
      </a:lvl1pPr>
    </p:titleStyle>
    <p:bodyStyle>
      <a:lvl1pPr marL="342900" indent="-342900" algn="l" defTabSz="457200" rtl="0" eaLnBrk="1" latinLnBrk="0" hangingPunct="1">
        <a:spcBef>
          <a:spcPct val="20000"/>
        </a:spcBef>
        <a:buFont typeface="Arial"/>
        <a:buChar char="•"/>
        <a:defRPr sz="2400" kern="1200">
          <a:solidFill>
            <a:srgbClr val="595959"/>
          </a:solidFill>
          <a:latin typeface="+mn-ea"/>
          <a:ea typeface="+mn-ea"/>
          <a:cs typeface="Hei"/>
        </a:defRPr>
      </a:lvl1pPr>
      <a:lvl2pPr marL="742950" indent="-285750" algn="l" defTabSz="457200" rtl="0" eaLnBrk="1" latinLnBrk="0" hangingPunct="1">
        <a:spcBef>
          <a:spcPct val="20000"/>
        </a:spcBef>
        <a:buFont typeface="Arial"/>
        <a:buChar char="–"/>
        <a:defRPr sz="2000" kern="1200">
          <a:solidFill>
            <a:srgbClr val="595959"/>
          </a:solidFill>
          <a:latin typeface="+mn-ea"/>
          <a:ea typeface="+mn-ea"/>
          <a:cs typeface="Hei"/>
        </a:defRPr>
      </a:lvl2pPr>
      <a:lvl3pPr marL="1143000" indent="-228600" algn="l" defTabSz="457200" rtl="0" eaLnBrk="1" latinLnBrk="0" hangingPunct="1">
        <a:spcBef>
          <a:spcPct val="20000"/>
        </a:spcBef>
        <a:buFont typeface="Arial"/>
        <a:buChar char="•"/>
        <a:defRPr sz="1800" kern="1200">
          <a:solidFill>
            <a:srgbClr val="595959"/>
          </a:solidFill>
          <a:latin typeface="+mn-ea"/>
          <a:ea typeface="+mn-ea"/>
          <a:cs typeface="Hei"/>
        </a:defRPr>
      </a:lvl3pPr>
      <a:lvl4pPr marL="1600200" indent="-228600" algn="l" defTabSz="457200" rtl="0" eaLnBrk="1" latinLnBrk="0" hangingPunct="1">
        <a:spcBef>
          <a:spcPct val="20000"/>
        </a:spcBef>
        <a:buFont typeface="Arial"/>
        <a:buChar char="–"/>
        <a:defRPr sz="1600" kern="1200">
          <a:solidFill>
            <a:srgbClr val="595959"/>
          </a:solidFill>
          <a:latin typeface="+mn-ea"/>
          <a:ea typeface="+mn-ea"/>
          <a:cs typeface="Hei"/>
        </a:defRPr>
      </a:lvl4pPr>
      <a:lvl5pPr marL="2057400" indent="-228600" algn="l" defTabSz="457200" rtl="0" eaLnBrk="1" latinLnBrk="0" hangingPunct="1">
        <a:spcBef>
          <a:spcPct val="20000"/>
        </a:spcBef>
        <a:buFont typeface="Arial"/>
        <a:buChar char="»"/>
        <a:defRPr sz="1400" kern="1200">
          <a:solidFill>
            <a:srgbClr val="595959"/>
          </a:solidFill>
          <a:latin typeface="+mn-ea"/>
          <a:ea typeface="+mn-ea"/>
          <a:cs typeface="He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8"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480899"/>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870857"/>
            <a:ext cx="7886700" cy="376186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AD246CC-4832-40CC-8663-36DC80E44F1F}" type="datetimeFigureOut">
              <a:rPr lang="zh-CN" altLang="en-US" smtClean="0"/>
              <a:t>2018/7/11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82A1B75-4821-4C50-BA36-87B17D61FF29}" type="slidenum">
              <a:rPr lang="zh-CN" altLang="en-US" smtClean="0"/>
              <a:t>‹#›</a:t>
            </a:fld>
            <a:endParaRPr lang="zh-CN" altLang="en-US"/>
          </a:p>
        </p:txBody>
      </p:sp>
    </p:spTree>
    <p:extLst>
      <p:ext uri="{BB962C8B-B14F-4D97-AF65-F5344CB8AC3E}">
        <p14:creationId xmlns:p14="http://schemas.microsoft.com/office/powerpoint/2010/main" val="1909710939"/>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Lst>
  <p:txStyles>
    <p:titleStyle>
      <a:lvl1pPr algn="l" defTabSz="685800" rtl="0" eaLnBrk="1" latinLnBrk="0" hangingPunct="1">
        <a:lnSpc>
          <a:spcPct val="90000"/>
        </a:lnSpc>
        <a:spcBef>
          <a:spcPct val="0"/>
        </a:spcBef>
        <a:buNone/>
        <a:defRPr kumimoji="1" lang="en-US" altLang="en-US" sz="1800" b="0" i="0" u="none" strike="noStrike" kern="1200" cap="none" spc="0" normalizeH="0" baseline="0" dirty="0">
          <a:ln>
            <a:noFill/>
          </a:ln>
          <a:solidFill>
            <a:srgbClr val="3B3439"/>
          </a:solidFill>
          <a:effectLst/>
          <a:uFillTx/>
          <a:latin typeface="Microsoft YaHei"/>
          <a:ea typeface="Microsoft YaHei"/>
          <a:cs typeface="+mj-cs"/>
          <a:sym typeface="Helvetica Light"/>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atatech.org/articles/60635"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1.xml"/><Relationship Id="rId7" Type="http://schemas.openxmlformats.org/officeDocument/2006/relationships/image" Target="../media/image46.wmf"/><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44.emf"/><Relationship Id="rId5" Type="http://schemas.openxmlformats.org/officeDocument/2006/relationships/oleObject" Target="../embeddings/oleObject1.bin"/><Relationship Id="rId4" Type="http://schemas.openxmlformats.org/officeDocument/2006/relationships/image" Target="../media/image4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49"/>
          <p:cNvSpPr/>
          <p:nvPr/>
        </p:nvSpPr>
        <p:spPr>
          <a:xfrm>
            <a:off x="521271" y="1471859"/>
            <a:ext cx="5177402" cy="530913"/>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89" rIns="34289" bIns="34289">
            <a:spAutoFit/>
          </a:bodyPr>
          <a:lstStyle>
            <a:lvl1pPr algn="l" defTabSz="1828800">
              <a:defRPr sz="8400">
                <a:solidFill>
                  <a:srgbClr val="FFFFFF"/>
                </a:solidFill>
                <a:latin typeface="Microsoft YaHei"/>
                <a:ea typeface="Microsoft YaHei"/>
                <a:cs typeface="Microsoft YaHei"/>
                <a:sym typeface="Microsoft YaHei"/>
              </a:defRPr>
            </a:lvl1pPr>
          </a:lstStyle>
          <a:p>
            <a:r>
              <a:rPr lang="x-none" sz="3000" dirty="0"/>
              <a:t>TMF</a:t>
            </a:r>
            <a:r>
              <a:rPr lang="en-US" altLang="zh-CN" sz="3000" dirty="0"/>
              <a:t>2</a:t>
            </a:r>
            <a:r>
              <a:rPr lang="zh-CN" altLang="en-US" sz="3000" dirty="0"/>
              <a:t> 介绍（毗卢）</a:t>
            </a:r>
            <a:endParaRPr sz="3000" dirty="0"/>
          </a:p>
        </p:txBody>
      </p:sp>
      <p:sp>
        <p:nvSpPr>
          <p:cNvPr name="文本框 1" id="15"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410213757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bwMode="gray">
          <a:xfrm>
            <a:off x="156784" y="698567"/>
            <a:ext cx="8822636" cy="3917963"/>
          </a:xfrm>
          <a:prstGeom prst="rect">
            <a:avLst/>
          </a:prstGeom>
          <a:solidFill>
            <a:srgbClr val="FFFFFF">
              <a:lumMod val="95000"/>
            </a:srgbClr>
          </a:solidFill>
          <a:ln w="38100" algn="ctr">
            <a:solidFill>
              <a:srgbClr val="FFFFFF">
                <a:lumMod val="50000"/>
              </a:srgbClr>
            </a:solidFill>
            <a:round/>
            <a:headEnd/>
            <a:tailEnd/>
          </a:ln>
        </p:spPr>
        <p:txBody>
          <a:bodyPr wrap="none" lIns="68534" tIns="34267" rIns="68534" bIns="34267" rtlCol="0" anchor="t" anchorCtr="0"/>
          <a:lstStyle/>
          <a:p>
            <a:pPr marL="0" marR="0" lvl="0" indent="0" algn="ctr" defTabSz="913925" rtl="0" eaLnBrk="0" fontAlgn="auto" latinLnBrk="0" hangingPunct="0">
              <a:lnSpc>
                <a:spcPct val="100000"/>
              </a:lnSpc>
              <a:spcBef>
                <a:spcPct val="50000"/>
              </a:spcBef>
              <a:spcAft>
                <a:spcPts val="0"/>
              </a:spcAft>
              <a:buClr>
                <a:srgbClr val="000000"/>
              </a:buClr>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4" name="标题 1"/>
          <p:cNvSpPr txBox="1">
            <a:spLocks/>
          </p:cNvSpPr>
          <p:nvPr/>
        </p:nvSpPr>
        <p:spPr>
          <a:xfrm>
            <a:off x="1331640" y="151972"/>
            <a:ext cx="5623560" cy="5295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j-cs"/>
            </a:endParaRPr>
          </a:p>
        </p:txBody>
      </p:sp>
      <p:sp>
        <p:nvSpPr>
          <p:cNvPr id="52" name="矩形 51"/>
          <p:cNvSpPr/>
          <p:nvPr/>
        </p:nvSpPr>
        <p:spPr>
          <a:xfrm>
            <a:off x="450574" y="226150"/>
            <a:ext cx="8636276"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规划点二：面向</a:t>
            </a:r>
            <a:r>
              <a:rPr kumimoji="1" lang="zh-CN" altLang="en-US" sz="1800" b="1" i="0" u="none" strike="noStrike" kern="1200" cap="none" spc="0" normalizeH="0" baseline="0" noProof="0" dirty="0">
                <a:ln>
                  <a:noFill/>
                </a:ln>
                <a:solidFill>
                  <a:srgbClr val="C00000"/>
                </a:solidFill>
                <a:effectLst/>
                <a:uLnTx/>
                <a:uFillTx/>
                <a:latin typeface="Verdana"/>
                <a:ea typeface="微软雅黑" panose="020B0503020204020204" pitchFamily="34" charset="-122"/>
                <a:cs typeface="+mn-cs"/>
              </a:rPr>
              <a:t>完整交易链路</a:t>
            </a:r>
            <a:r>
              <a:rPr kumimoji="1" lang="zh-CN" altLang="en-US" sz="18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的业务包发布，构建可复用的业务资产货架（示例）</a:t>
            </a:r>
            <a:endParaRPr kumimoji="1" lang="en-US" altLang="zh-CN" sz="18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endParaRPr>
          </a:p>
        </p:txBody>
      </p:sp>
      <p:grpSp>
        <p:nvGrpSpPr>
          <p:cNvPr id="53" name="组合 127"/>
          <p:cNvGrpSpPr/>
          <p:nvPr/>
        </p:nvGrpSpPr>
        <p:grpSpPr>
          <a:xfrm>
            <a:off x="186151" y="234407"/>
            <a:ext cx="264423" cy="418678"/>
            <a:chOff x="4677714" y="3025526"/>
            <a:chExt cx="264423" cy="504056"/>
          </a:xfrm>
        </p:grpSpPr>
        <p:cxnSp>
          <p:nvCxnSpPr>
            <p:cNvPr id="54" name="直接连接符 128"/>
            <p:cNvCxnSpPr/>
            <p:nvPr/>
          </p:nvCxnSpPr>
          <p:spPr>
            <a:xfrm>
              <a:off x="4942137" y="3025526"/>
              <a:ext cx="0" cy="50405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129"/>
            <p:cNvCxnSpPr/>
            <p:nvPr/>
          </p:nvCxnSpPr>
          <p:spPr>
            <a:xfrm>
              <a:off x="4802990" y="3025874"/>
              <a:ext cx="0" cy="36004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130"/>
            <p:cNvCxnSpPr/>
            <p:nvPr/>
          </p:nvCxnSpPr>
          <p:spPr>
            <a:xfrm>
              <a:off x="4677714" y="3028255"/>
              <a:ext cx="0" cy="18002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510808" y="764129"/>
            <a:ext cx="8287585" cy="3815454"/>
            <a:chOff x="510808" y="680072"/>
            <a:chExt cx="8287585" cy="3913335"/>
          </a:xfrm>
        </p:grpSpPr>
        <p:sp>
          <p:nvSpPr>
            <p:cNvPr id="39" name="矩形 38"/>
            <p:cNvSpPr/>
            <p:nvPr/>
          </p:nvSpPr>
          <p:spPr>
            <a:xfrm>
              <a:off x="2975850" y="680072"/>
              <a:ext cx="2160409" cy="3913213"/>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marL="0" marR="0" lvl="0" indent="0" algn="ctr"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788"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下单阶段</a:t>
              </a:r>
            </a:p>
          </p:txBody>
        </p:sp>
        <p:sp>
          <p:nvSpPr>
            <p:cNvPr id="40" name="矩形 39"/>
            <p:cNvSpPr/>
            <p:nvPr/>
          </p:nvSpPr>
          <p:spPr>
            <a:xfrm>
              <a:off x="7585224" y="680194"/>
              <a:ext cx="1213169" cy="3913213"/>
            </a:xfrm>
            <a:prstGeom prst="rect">
              <a:avLst/>
            </a:prstGeom>
            <a:solidFill>
              <a:srgbClr val="FF99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marL="0" marR="0" lvl="0" indent="0" algn="ctr"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788"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逆向</a:t>
              </a:r>
            </a:p>
          </p:txBody>
        </p:sp>
        <p:sp>
          <p:nvSpPr>
            <p:cNvPr id="41" name="矩形 40"/>
            <p:cNvSpPr/>
            <p:nvPr/>
          </p:nvSpPr>
          <p:spPr>
            <a:xfrm>
              <a:off x="5183310" y="680072"/>
              <a:ext cx="2355163" cy="3913213"/>
            </a:xfrm>
            <a:prstGeom prst="rect">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marL="0" marR="0" lvl="0" indent="0" algn="ctr"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788"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履约阶段</a:t>
              </a:r>
            </a:p>
          </p:txBody>
        </p:sp>
        <p:sp>
          <p:nvSpPr>
            <p:cNvPr id="42" name="矩形 41"/>
            <p:cNvSpPr/>
            <p:nvPr/>
          </p:nvSpPr>
          <p:spPr>
            <a:xfrm>
              <a:off x="510808" y="680072"/>
              <a:ext cx="2417989" cy="391321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marL="0" marR="0" lvl="0" indent="0" algn="ctr"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788"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导购阶段</a:t>
              </a:r>
            </a:p>
          </p:txBody>
        </p:sp>
      </p:grpSp>
      <p:sp>
        <p:nvSpPr>
          <p:cNvPr id="46" name="Rectangle 34"/>
          <p:cNvSpPr/>
          <p:nvPr/>
        </p:nvSpPr>
        <p:spPr bwMode="auto">
          <a:xfrm>
            <a:off x="236136" y="965733"/>
            <a:ext cx="8696777" cy="3561818"/>
          </a:xfrm>
          <a:prstGeom prst="rect">
            <a:avLst/>
          </a:prstGeom>
          <a:solidFill>
            <a:srgbClr val="0070C0"/>
          </a:solidFill>
          <a:ln w="9525" cap="flat" cmpd="sng" algn="ctr">
            <a:solidFill>
              <a:srgbClr val="99CCFF">
                <a:shade val="95000"/>
                <a:satMod val="105000"/>
              </a:srgbClr>
            </a:solidFill>
            <a:prstDash val="solid"/>
          </a:ln>
          <a:effectLst>
            <a:outerShdw blurRad="40000" dist="20000" dir="5400000" rotWithShape="0">
              <a:srgbClr val="000000">
                <a:alpha val="38000"/>
              </a:srgbClr>
            </a:outerShdw>
          </a:effectLst>
        </p:spPr>
        <p:txBody>
          <a:bodyPr vert="horz" wrap="square" lIns="91329" tIns="0" rIns="91329" bIns="45664" numCol="1" rtlCol="0" anchor="t" anchorCtr="0" compatLnSpc="1">
            <a:prstTxWarp prst="textNoShape">
              <a:avLst/>
            </a:prstTxWarp>
          </a:bodyPr>
          <a:lstStyle/>
          <a:p>
            <a:pPr marL="95219" marR="0" lvl="0" indent="0" algn="ctr" defTabSz="913844" rtl="0" eaLnBrk="1" fontAlgn="auto" latinLnBrk="0" hangingPunct="1">
              <a:lnSpc>
                <a:spcPct val="100000"/>
              </a:lnSpc>
              <a:spcBef>
                <a:spcPts val="0"/>
              </a:spcBef>
              <a:spcAft>
                <a:spcPts val="0"/>
              </a:spcAft>
              <a:buClrTx/>
              <a:buSzTx/>
              <a:buFontTx/>
              <a:buNone/>
              <a:tabLst/>
              <a:defRPr/>
            </a:pPr>
            <a:endParaRPr kumimoji="0" lang="en-US" altLang="zh-CN"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9" name="矩形 58"/>
          <p:cNvSpPr/>
          <p:nvPr/>
        </p:nvSpPr>
        <p:spPr>
          <a:xfrm>
            <a:off x="131663" y="4667830"/>
            <a:ext cx="8830089" cy="277491"/>
          </a:xfrm>
          <a:prstGeom prst="rect">
            <a:avLst/>
          </a:prstGeom>
          <a:solidFill>
            <a:srgbClr val="FFCC99"/>
          </a:solidFill>
        </p:spPr>
        <p:style>
          <a:lnRef idx="1">
            <a:schemeClr val="accent2"/>
          </a:lnRef>
          <a:fillRef idx="2">
            <a:schemeClr val="accent2"/>
          </a:fillRef>
          <a:effectRef idx="1">
            <a:schemeClr val="accent2"/>
          </a:effectRef>
          <a:fontRef idx="minor">
            <a:schemeClr val="dk1"/>
          </a:fontRef>
        </p:style>
        <p:txBody>
          <a:bodyPr wrap="square" anchor="ctr" anchorCtr="0">
            <a:noAutofit/>
          </a:bodyPr>
          <a:lstStyle/>
          <a:p>
            <a:pPr marL="135691" marR="0" lvl="0" indent="-135691" algn="l" defTabSz="685800" rtl="0" eaLnBrk="1" fontAlgn="base" latinLnBrk="0" hangingPunct="1">
              <a:lnSpc>
                <a:spcPct val="100000"/>
              </a:lnSpc>
              <a:spcBef>
                <a:spcPts val="450"/>
              </a:spcBef>
              <a:spcAft>
                <a:spcPct val="0"/>
              </a:spcAft>
              <a:buClr>
                <a:srgbClr val="000000">
                  <a:lumMod val="65000"/>
                  <a:lumOff val="35000"/>
                </a:srgbClr>
              </a:buClr>
              <a:buSzPct val="60000"/>
              <a:buFontTx/>
              <a:buNone/>
              <a:tabLst/>
              <a:defRPr/>
            </a:pPr>
            <a:r>
              <a:rPr kumimoji="0" lang="zh-CN" altLang="en-US" sz="825"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业务包交付件：</a:t>
            </a:r>
            <a:endParaRPr kumimoji="0" lang="en-US" altLang="zh-CN" sz="825"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0" name="矩形 59"/>
          <p:cNvSpPr/>
          <p:nvPr/>
        </p:nvSpPr>
        <p:spPr>
          <a:xfrm>
            <a:off x="1148927" y="4698051"/>
            <a:ext cx="1162573" cy="193851"/>
          </a:xfrm>
          <a:prstGeom prst="rect">
            <a:avLst/>
          </a:prstGeom>
          <a:solidFill>
            <a:schemeClr val="bg1">
              <a:lumMod val="85000"/>
            </a:schemeClr>
          </a:solidFill>
          <a:ln>
            <a:solidFill>
              <a:srgbClr val="777777"/>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规则类：规则包</a:t>
            </a:r>
          </a:p>
        </p:txBody>
      </p:sp>
      <p:sp>
        <p:nvSpPr>
          <p:cNvPr id="61" name="矩形 60"/>
          <p:cNvSpPr/>
          <p:nvPr/>
        </p:nvSpPr>
        <p:spPr>
          <a:xfrm>
            <a:off x="2403793" y="4704607"/>
            <a:ext cx="1162573" cy="193851"/>
          </a:xfrm>
          <a:prstGeom prst="rect">
            <a:avLst/>
          </a:prstGeom>
          <a:solidFill>
            <a:schemeClr val="bg1">
              <a:lumMod val="85000"/>
            </a:schemeClr>
          </a:solidFill>
          <a:ln>
            <a:solidFill>
              <a:srgbClr val="777777"/>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组件类：自定义组件</a:t>
            </a:r>
          </a:p>
        </p:txBody>
      </p:sp>
      <p:sp>
        <p:nvSpPr>
          <p:cNvPr id="62" name="矩形 61"/>
          <p:cNvSpPr/>
          <p:nvPr/>
        </p:nvSpPr>
        <p:spPr>
          <a:xfrm>
            <a:off x="5549662" y="4704607"/>
            <a:ext cx="1162573" cy="193851"/>
          </a:xfrm>
          <a:prstGeom prst="rect">
            <a:avLst/>
          </a:prstGeom>
          <a:solidFill>
            <a:schemeClr val="bg1">
              <a:lumMod val="85000"/>
            </a:schemeClr>
          </a:solidFill>
          <a:ln>
            <a:solidFill>
              <a:srgbClr val="777777"/>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接口类：接口扩展</a:t>
            </a:r>
          </a:p>
        </p:txBody>
      </p:sp>
      <p:sp>
        <p:nvSpPr>
          <p:cNvPr id="63" name="矩形 62"/>
          <p:cNvSpPr/>
          <p:nvPr/>
        </p:nvSpPr>
        <p:spPr>
          <a:xfrm>
            <a:off x="3658434" y="4698424"/>
            <a:ext cx="1803688" cy="193851"/>
          </a:xfrm>
          <a:prstGeom prst="rect">
            <a:avLst/>
          </a:prstGeom>
          <a:solidFill>
            <a:schemeClr val="bg1">
              <a:lumMod val="85000"/>
            </a:schemeClr>
          </a:solidFill>
          <a:ln>
            <a:solidFill>
              <a:srgbClr val="777777"/>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业务流程：流程包 </a:t>
            </a:r>
            <a:r>
              <a:rPr kumimoji="0" lang="en-US" altLang="zh-CN"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流程文档</a:t>
            </a:r>
          </a:p>
        </p:txBody>
      </p:sp>
      <p:sp>
        <p:nvSpPr>
          <p:cNvPr id="64" name="矩形 63"/>
          <p:cNvSpPr/>
          <p:nvPr/>
        </p:nvSpPr>
        <p:spPr>
          <a:xfrm>
            <a:off x="6804304" y="4698424"/>
            <a:ext cx="1357364" cy="193851"/>
          </a:xfrm>
          <a:prstGeom prst="rect">
            <a:avLst/>
          </a:prstGeom>
          <a:solidFill>
            <a:schemeClr val="bg1">
              <a:lumMod val="85000"/>
            </a:schemeClr>
          </a:solidFill>
          <a:ln>
            <a:solidFill>
              <a:srgbClr val="777777"/>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模板类：子业务模板</a:t>
            </a:r>
          </a:p>
        </p:txBody>
      </p:sp>
      <p:grpSp>
        <p:nvGrpSpPr>
          <p:cNvPr id="3" name="组合 2"/>
          <p:cNvGrpSpPr/>
          <p:nvPr/>
        </p:nvGrpSpPr>
        <p:grpSpPr>
          <a:xfrm>
            <a:off x="286378" y="1061972"/>
            <a:ext cx="8578676" cy="853222"/>
            <a:chOff x="363364" y="3795064"/>
            <a:chExt cx="8501690" cy="853222"/>
          </a:xfrm>
        </p:grpSpPr>
        <p:sp>
          <p:nvSpPr>
            <p:cNvPr id="66" name="Rectangle 40"/>
            <p:cNvSpPr/>
            <p:nvPr/>
          </p:nvSpPr>
          <p:spPr>
            <a:xfrm>
              <a:off x="366691" y="3795064"/>
              <a:ext cx="8498363" cy="853222"/>
            </a:xfrm>
            <a:prstGeom prst="rect">
              <a:avLst/>
            </a:prstGeom>
            <a:solidFill>
              <a:schemeClr val="accent5">
                <a:lumMod val="40000"/>
                <a:lumOff val="60000"/>
              </a:schemeClr>
            </a:solid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7" name="文本框 66"/>
            <p:cNvSpPr txBox="1"/>
            <p:nvPr/>
          </p:nvSpPr>
          <p:spPr>
            <a:xfrm>
              <a:off x="363364" y="3828656"/>
              <a:ext cx="165434" cy="6463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通用属性规则</a:t>
              </a:r>
            </a:p>
          </p:txBody>
        </p:sp>
      </p:grpSp>
      <p:sp>
        <p:nvSpPr>
          <p:cNvPr id="68" name="矩形 67"/>
          <p:cNvSpPr/>
          <p:nvPr/>
        </p:nvSpPr>
        <p:spPr bwMode="auto">
          <a:xfrm>
            <a:off x="670483" y="1184107"/>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是否允许加购</a:t>
            </a:r>
          </a:p>
        </p:txBody>
      </p:sp>
      <p:sp>
        <p:nvSpPr>
          <p:cNvPr id="69" name="矩形 68"/>
          <p:cNvSpPr/>
          <p:nvPr/>
        </p:nvSpPr>
        <p:spPr bwMode="auto">
          <a:xfrm>
            <a:off x="7843657" y="1185630"/>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是否允许退款</a:t>
            </a:r>
          </a:p>
        </p:txBody>
      </p:sp>
      <p:sp>
        <p:nvSpPr>
          <p:cNvPr id="70" name="矩形 69"/>
          <p:cNvSpPr/>
          <p:nvPr/>
        </p:nvSpPr>
        <p:spPr bwMode="auto">
          <a:xfrm>
            <a:off x="1912936" y="1174107"/>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是否申请维权</a:t>
            </a:r>
          </a:p>
        </p:txBody>
      </p:sp>
      <p:sp>
        <p:nvSpPr>
          <p:cNvPr id="71" name="矩形 70"/>
          <p:cNvSpPr/>
          <p:nvPr/>
        </p:nvSpPr>
        <p:spPr bwMode="auto">
          <a:xfrm>
            <a:off x="1912936" y="145835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是否允许评价</a:t>
            </a:r>
          </a:p>
        </p:txBody>
      </p:sp>
      <p:sp>
        <p:nvSpPr>
          <p:cNvPr id="72" name="矩形 71"/>
          <p:cNvSpPr/>
          <p:nvPr/>
        </p:nvSpPr>
        <p:spPr bwMode="auto">
          <a:xfrm>
            <a:off x="3071861" y="1174563"/>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是否计入销量</a:t>
            </a:r>
          </a:p>
        </p:txBody>
      </p:sp>
      <p:sp>
        <p:nvSpPr>
          <p:cNvPr id="73" name="矩形 72"/>
          <p:cNvSpPr/>
          <p:nvPr/>
        </p:nvSpPr>
        <p:spPr bwMode="auto">
          <a:xfrm>
            <a:off x="3071861" y="145835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是否允许评价</a:t>
            </a:r>
          </a:p>
        </p:txBody>
      </p:sp>
      <p:grpSp>
        <p:nvGrpSpPr>
          <p:cNvPr id="74" name="组合 73"/>
          <p:cNvGrpSpPr/>
          <p:nvPr/>
        </p:nvGrpSpPr>
        <p:grpSpPr>
          <a:xfrm>
            <a:off x="290278" y="3720870"/>
            <a:ext cx="8574776" cy="728213"/>
            <a:chOff x="363364" y="3795064"/>
            <a:chExt cx="8438408" cy="699666"/>
          </a:xfrm>
        </p:grpSpPr>
        <p:sp>
          <p:nvSpPr>
            <p:cNvPr id="75" name="Rectangle 40"/>
            <p:cNvSpPr/>
            <p:nvPr/>
          </p:nvSpPr>
          <p:spPr>
            <a:xfrm>
              <a:off x="366691" y="3795064"/>
              <a:ext cx="8435081" cy="699666"/>
            </a:xfrm>
            <a:prstGeom prst="rect">
              <a:avLst/>
            </a:prstGeom>
            <a:solidFill>
              <a:srgbClr val="B7DEE8"/>
            </a:solid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6" name="文本框 75"/>
            <p:cNvSpPr txBox="1"/>
            <p:nvPr/>
          </p:nvSpPr>
          <p:spPr>
            <a:xfrm>
              <a:off x="363364" y="3878896"/>
              <a:ext cx="165434" cy="553998"/>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可复用产品</a:t>
              </a:r>
            </a:p>
          </p:txBody>
        </p:sp>
      </p:grpSp>
      <p:sp>
        <p:nvSpPr>
          <p:cNvPr id="77" name="矩形 76"/>
          <p:cNvSpPr/>
          <p:nvPr/>
        </p:nvSpPr>
        <p:spPr bwMode="auto">
          <a:xfrm>
            <a:off x="754011"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电子凭证产品</a:t>
            </a:r>
          </a:p>
        </p:txBody>
      </p:sp>
      <p:sp>
        <p:nvSpPr>
          <p:cNvPr id="78" name="矩形 77"/>
          <p:cNvSpPr/>
          <p:nvPr/>
        </p:nvSpPr>
        <p:spPr bwMode="auto">
          <a:xfrm>
            <a:off x="754011"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货到付款产品</a:t>
            </a:r>
          </a:p>
        </p:txBody>
      </p:sp>
      <p:sp>
        <p:nvSpPr>
          <p:cNvPr id="79" name="矩形 78"/>
          <p:cNvSpPr/>
          <p:nvPr/>
        </p:nvSpPr>
        <p:spPr bwMode="auto">
          <a:xfrm>
            <a:off x="1912936"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预售产品</a:t>
            </a:r>
          </a:p>
        </p:txBody>
      </p:sp>
      <p:sp>
        <p:nvSpPr>
          <p:cNvPr id="80" name="矩形 79"/>
          <p:cNvSpPr/>
          <p:nvPr/>
        </p:nvSpPr>
        <p:spPr bwMode="auto">
          <a:xfrm>
            <a:off x="4230786" y="1175018"/>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是否有优惠</a:t>
            </a:r>
          </a:p>
        </p:txBody>
      </p:sp>
      <p:sp>
        <p:nvSpPr>
          <p:cNvPr id="81" name="矩形 80"/>
          <p:cNvSpPr/>
          <p:nvPr/>
        </p:nvSpPr>
        <p:spPr bwMode="auto">
          <a:xfrm>
            <a:off x="1912936"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分阶段销售产品</a:t>
            </a:r>
          </a:p>
        </p:txBody>
      </p:sp>
      <p:sp>
        <p:nvSpPr>
          <p:cNvPr id="82" name="矩形 81"/>
          <p:cNvSpPr/>
          <p:nvPr/>
        </p:nvSpPr>
        <p:spPr bwMode="auto">
          <a:xfrm>
            <a:off x="3071861"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分阶段支付产品</a:t>
            </a:r>
          </a:p>
        </p:txBody>
      </p:sp>
      <p:sp>
        <p:nvSpPr>
          <p:cNvPr id="83" name="矩形 82"/>
          <p:cNvSpPr/>
          <p:nvPr/>
        </p:nvSpPr>
        <p:spPr bwMode="auto">
          <a:xfrm>
            <a:off x="3071861"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聚划算产品</a:t>
            </a:r>
          </a:p>
        </p:txBody>
      </p:sp>
      <p:sp>
        <p:nvSpPr>
          <p:cNvPr id="84" name="矩形 83"/>
          <p:cNvSpPr/>
          <p:nvPr/>
        </p:nvSpPr>
        <p:spPr bwMode="auto">
          <a:xfrm>
            <a:off x="4230786"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赠品产品</a:t>
            </a:r>
          </a:p>
        </p:txBody>
      </p:sp>
      <p:sp>
        <p:nvSpPr>
          <p:cNvPr id="85" name="矩形 84"/>
          <p:cNvSpPr/>
          <p:nvPr/>
        </p:nvSpPr>
        <p:spPr bwMode="auto">
          <a:xfrm>
            <a:off x="4230786"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淘海外产品</a:t>
            </a:r>
          </a:p>
        </p:txBody>
      </p:sp>
      <p:sp>
        <p:nvSpPr>
          <p:cNvPr id="86" name="矩形 85"/>
          <p:cNvSpPr/>
          <p:nvPr/>
        </p:nvSpPr>
        <p:spPr bwMode="auto">
          <a:xfrm>
            <a:off x="5389711"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分期购产品</a:t>
            </a:r>
          </a:p>
        </p:txBody>
      </p:sp>
      <p:sp>
        <p:nvSpPr>
          <p:cNvPr id="87" name="矩形 86"/>
          <p:cNvSpPr/>
          <p:nvPr/>
        </p:nvSpPr>
        <p:spPr bwMode="auto">
          <a:xfrm>
            <a:off x="5389711"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ISV</a:t>
            </a: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分销产品</a:t>
            </a:r>
          </a:p>
        </p:txBody>
      </p:sp>
      <p:sp>
        <p:nvSpPr>
          <p:cNvPr id="88" name="矩形 87"/>
          <p:cNvSpPr/>
          <p:nvPr/>
        </p:nvSpPr>
        <p:spPr bwMode="auto">
          <a:xfrm>
            <a:off x="6548636"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小秒产品</a:t>
            </a:r>
          </a:p>
        </p:txBody>
      </p:sp>
      <p:sp>
        <p:nvSpPr>
          <p:cNvPr id="89" name="矩形 88"/>
          <p:cNvSpPr/>
          <p:nvPr/>
        </p:nvSpPr>
        <p:spPr bwMode="auto">
          <a:xfrm>
            <a:off x="6548636"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海外直营产品</a:t>
            </a:r>
          </a:p>
        </p:txBody>
      </p:sp>
      <p:sp>
        <p:nvSpPr>
          <p:cNvPr id="90" name="矩形 89"/>
          <p:cNvSpPr/>
          <p:nvPr/>
        </p:nvSpPr>
        <p:spPr bwMode="auto">
          <a:xfrm>
            <a:off x="7707561"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服务类产品</a:t>
            </a:r>
          </a:p>
        </p:txBody>
      </p:sp>
      <p:sp>
        <p:nvSpPr>
          <p:cNvPr id="91" name="矩形 90"/>
          <p:cNvSpPr/>
          <p:nvPr/>
        </p:nvSpPr>
        <p:spPr bwMode="auto">
          <a:xfrm>
            <a:off x="7707561"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2" name="矩形 91"/>
          <p:cNvSpPr/>
          <p:nvPr/>
        </p:nvSpPr>
        <p:spPr bwMode="auto">
          <a:xfrm>
            <a:off x="4239395" y="145835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可以使用什么资产</a:t>
            </a:r>
          </a:p>
        </p:txBody>
      </p:sp>
      <p:sp>
        <p:nvSpPr>
          <p:cNvPr id="93" name="矩形 92"/>
          <p:cNvSpPr/>
          <p:nvPr/>
        </p:nvSpPr>
        <p:spPr bwMode="auto">
          <a:xfrm>
            <a:off x="5471824" y="1175018"/>
            <a:ext cx="907723"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是否允许</a:t>
            </a: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PC</a:t>
            </a: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下单</a:t>
            </a:r>
          </a:p>
        </p:txBody>
      </p:sp>
      <p:sp>
        <p:nvSpPr>
          <p:cNvPr id="94" name="矩形 93"/>
          <p:cNvSpPr/>
          <p:nvPr/>
        </p:nvSpPr>
        <p:spPr bwMode="auto">
          <a:xfrm>
            <a:off x="5468987" y="1458352"/>
            <a:ext cx="919170"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是否允许无线下单</a:t>
            </a:r>
          </a:p>
        </p:txBody>
      </p:sp>
      <p:sp>
        <p:nvSpPr>
          <p:cNvPr id="95" name="矩形 94"/>
          <p:cNvSpPr/>
          <p:nvPr/>
        </p:nvSpPr>
        <p:spPr bwMode="auto">
          <a:xfrm>
            <a:off x="6634383" y="1185630"/>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03" name="组合 102"/>
          <p:cNvGrpSpPr/>
          <p:nvPr/>
        </p:nvGrpSpPr>
        <p:grpSpPr>
          <a:xfrm>
            <a:off x="282782" y="1970138"/>
            <a:ext cx="2652420" cy="788916"/>
            <a:chOff x="363364" y="3795064"/>
            <a:chExt cx="2573752" cy="788916"/>
          </a:xfrm>
        </p:grpSpPr>
        <p:sp>
          <p:nvSpPr>
            <p:cNvPr id="104" name="Rectangle 40"/>
            <p:cNvSpPr/>
            <p:nvPr/>
          </p:nvSpPr>
          <p:spPr>
            <a:xfrm>
              <a:off x="366691" y="3795064"/>
              <a:ext cx="2570425" cy="788916"/>
            </a:xfrm>
            <a:prstGeom prst="rect">
              <a:avLst/>
            </a:prstGeom>
            <a:solidFill>
              <a:srgbClr val="B7DEE8"/>
            </a:solid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5" name="文本框 104"/>
            <p:cNvSpPr txBox="1"/>
            <p:nvPr/>
          </p:nvSpPr>
          <p:spPr>
            <a:xfrm>
              <a:off x="363364" y="3893968"/>
              <a:ext cx="165434" cy="6463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门店装修</a:t>
              </a:r>
              <a:endParaRPr kumimoji="0" lang="en-US" altLang="zh-CN"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规则</a:t>
              </a:r>
            </a:p>
          </p:txBody>
        </p:sp>
      </p:grpSp>
      <p:grpSp>
        <p:nvGrpSpPr>
          <p:cNvPr id="136" name="组合 135"/>
          <p:cNvGrpSpPr/>
          <p:nvPr/>
        </p:nvGrpSpPr>
        <p:grpSpPr>
          <a:xfrm>
            <a:off x="290499" y="2820103"/>
            <a:ext cx="2648992" cy="844655"/>
            <a:chOff x="349401" y="3791219"/>
            <a:chExt cx="2570425" cy="844655"/>
          </a:xfrm>
          <a:solidFill>
            <a:srgbClr val="B7DEE8"/>
          </a:solidFill>
        </p:grpSpPr>
        <p:sp>
          <p:nvSpPr>
            <p:cNvPr id="137" name="Rectangle 40"/>
            <p:cNvSpPr/>
            <p:nvPr/>
          </p:nvSpPr>
          <p:spPr>
            <a:xfrm>
              <a:off x="349401" y="3791219"/>
              <a:ext cx="2570425" cy="844655"/>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8" name="文本框 137"/>
            <p:cNvSpPr txBox="1"/>
            <p:nvPr/>
          </p:nvSpPr>
          <p:spPr>
            <a:xfrm>
              <a:off x="355699" y="3868848"/>
              <a:ext cx="165434" cy="646331"/>
            </a:xfrm>
            <a:prstGeom prst="rect">
              <a:avLst/>
            </a:prstGeom>
            <a:grp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商品搜索规则</a:t>
              </a:r>
            </a:p>
          </p:txBody>
        </p:sp>
      </p:grpSp>
      <p:sp>
        <p:nvSpPr>
          <p:cNvPr id="145" name="矩形 144"/>
          <p:cNvSpPr/>
          <p:nvPr/>
        </p:nvSpPr>
        <p:spPr bwMode="auto">
          <a:xfrm>
            <a:off x="670483" y="2062157"/>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店铺区装修规则</a:t>
            </a:r>
          </a:p>
        </p:txBody>
      </p:sp>
      <p:sp>
        <p:nvSpPr>
          <p:cNvPr id="146" name="矩形 145"/>
          <p:cNvSpPr/>
          <p:nvPr/>
        </p:nvSpPr>
        <p:spPr bwMode="auto">
          <a:xfrm>
            <a:off x="673805" y="229912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详情区装修规则</a:t>
            </a:r>
          </a:p>
        </p:txBody>
      </p:sp>
      <p:sp>
        <p:nvSpPr>
          <p:cNvPr id="147" name="矩形 146"/>
          <p:cNvSpPr/>
          <p:nvPr/>
        </p:nvSpPr>
        <p:spPr bwMode="auto">
          <a:xfrm>
            <a:off x="1660553" y="2062156"/>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掌柜区装修规则</a:t>
            </a:r>
          </a:p>
        </p:txBody>
      </p:sp>
      <p:sp>
        <p:nvSpPr>
          <p:cNvPr id="148" name="矩形 147"/>
          <p:cNvSpPr/>
          <p:nvPr/>
        </p:nvSpPr>
        <p:spPr bwMode="auto">
          <a:xfrm>
            <a:off x="1660553" y="229912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会员区装修规则</a:t>
            </a:r>
          </a:p>
        </p:txBody>
      </p:sp>
      <p:sp>
        <p:nvSpPr>
          <p:cNvPr id="149" name="矩形 148"/>
          <p:cNvSpPr/>
          <p:nvPr/>
        </p:nvSpPr>
        <p:spPr bwMode="auto">
          <a:xfrm>
            <a:off x="1172712" y="2536086"/>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0" name="矩形 149"/>
          <p:cNvSpPr/>
          <p:nvPr/>
        </p:nvSpPr>
        <p:spPr bwMode="auto">
          <a:xfrm>
            <a:off x="671023" y="2945647"/>
            <a:ext cx="912520"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是否进入主站搜索</a:t>
            </a:r>
          </a:p>
        </p:txBody>
      </p:sp>
      <p:sp>
        <p:nvSpPr>
          <p:cNvPr id="151" name="矩形 150"/>
          <p:cNvSpPr/>
          <p:nvPr/>
        </p:nvSpPr>
        <p:spPr bwMode="auto">
          <a:xfrm>
            <a:off x="1674484" y="2942085"/>
            <a:ext cx="1095415"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搜索关键字提取规则</a:t>
            </a:r>
          </a:p>
        </p:txBody>
      </p:sp>
      <p:sp>
        <p:nvSpPr>
          <p:cNvPr id="152" name="矩形 151"/>
          <p:cNvSpPr/>
          <p:nvPr/>
        </p:nvSpPr>
        <p:spPr bwMode="auto">
          <a:xfrm>
            <a:off x="1149996" y="326985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53" name="组合 152"/>
          <p:cNvGrpSpPr/>
          <p:nvPr/>
        </p:nvGrpSpPr>
        <p:grpSpPr>
          <a:xfrm>
            <a:off x="2959397" y="1970138"/>
            <a:ext cx="4586400" cy="788916"/>
            <a:chOff x="363364" y="3795064"/>
            <a:chExt cx="2573752" cy="788916"/>
          </a:xfrm>
          <a:solidFill>
            <a:srgbClr val="B7DEE8"/>
          </a:solidFill>
        </p:grpSpPr>
        <p:sp>
          <p:nvSpPr>
            <p:cNvPr id="154" name="Rectangle 40"/>
            <p:cNvSpPr/>
            <p:nvPr/>
          </p:nvSpPr>
          <p:spPr>
            <a:xfrm>
              <a:off x="366691" y="3795064"/>
              <a:ext cx="2570425" cy="788916"/>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5" name="文本框 154"/>
            <p:cNvSpPr txBox="1"/>
            <p:nvPr/>
          </p:nvSpPr>
          <p:spPr>
            <a:xfrm>
              <a:off x="363364" y="3893968"/>
              <a:ext cx="165434" cy="646331"/>
            </a:xfrm>
            <a:prstGeom prst="rect">
              <a:avLst/>
            </a:prstGeom>
            <a:grp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订单交付</a:t>
              </a:r>
              <a:endParaRPr kumimoji="0" lang="en-US" altLang="zh-CN"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规则</a:t>
              </a:r>
            </a:p>
          </p:txBody>
        </p:sp>
      </p:grpSp>
      <p:sp>
        <p:nvSpPr>
          <p:cNvPr id="156" name="矩形 155"/>
          <p:cNvSpPr/>
          <p:nvPr/>
        </p:nvSpPr>
        <p:spPr bwMode="auto">
          <a:xfrm>
            <a:off x="3225862" y="2052049"/>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收货方式</a:t>
            </a:r>
          </a:p>
        </p:txBody>
      </p:sp>
      <p:sp>
        <p:nvSpPr>
          <p:cNvPr id="157" name="矩形 156"/>
          <p:cNvSpPr/>
          <p:nvPr/>
        </p:nvSpPr>
        <p:spPr bwMode="auto">
          <a:xfrm>
            <a:off x="3225862" y="2294067"/>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发货方式</a:t>
            </a:r>
          </a:p>
        </p:txBody>
      </p:sp>
      <p:sp>
        <p:nvSpPr>
          <p:cNvPr id="158" name="矩形 157"/>
          <p:cNvSpPr/>
          <p:nvPr/>
        </p:nvSpPr>
        <p:spPr bwMode="auto">
          <a:xfrm>
            <a:off x="4285683" y="2037035"/>
            <a:ext cx="3118270" cy="179287"/>
          </a:xfrm>
          <a:prstGeom prst="rect">
            <a:avLst/>
          </a:prstGeom>
          <a:solidFill>
            <a:schemeClr val="bg1"/>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虚拟发货</a:t>
            </a:r>
          </a:p>
        </p:txBody>
      </p:sp>
      <p:sp>
        <p:nvSpPr>
          <p:cNvPr id="159" name="矩形 158"/>
          <p:cNvSpPr/>
          <p:nvPr/>
        </p:nvSpPr>
        <p:spPr bwMode="auto">
          <a:xfrm>
            <a:off x="4285683" y="2277701"/>
            <a:ext cx="3118270" cy="179287"/>
          </a:xfrm>
          <a:prstGeom prst="rect">
            <a:avLst/>
          </a:prstGeom>
          <a:solidFill>
            <a:schemeClr val="bg1"/>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实物发货</a:t>
            </a:r>
          </a:p>
        </p:txBody>
      </p:sp>
      <p:sp>
        <p:nvSpPr>
          <p:cNvPr id="160" name="矩形 159"/>
          <p:cNvSpPr/>
          <p:nvPr/>
        </p:nvSpPr>
        <p:spPr bwMode="auto">
          <a:xfrm>
            <a:off x="4285683" y="2518368"/>
            <a:ext cx="3118270" cy="179287"/>
          </a:xfrm>
          <a:prstGeom prst="rect">
            <a:avLst/>
          </a:prstGeom>
          <a:solidFill>
            <a:schemeClr val="bg1"/>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线下发货</a:t>
            </a:r>
          </a:p>
        </p:txBody>
      </p:sp>
      <p:sp>
        <p:nvSpPr>
          <p:cNvPr id="161" name="矩形 160"/>
          <p:cNvSpPr/>
          <p:nvPr/>
        </p:nvSpPr>
        <p:spPr bwMode="auto">
          <a:xfrm>
            <a:off x="3225862" y="2536086"/>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代收方式</a:t>
            </a:r>
          </a:p>
        </p:txBody>
      </p:sp>
      <p:grpSp>
        <p:nvGrpSpPr>
          <p:cNvPr id="162" name="组合 161"/>
          <p:cNvGrpSpPr/>
          <p:nvPr/>
        </p:nvGrpSpPr>
        <p:grpSpPr>
          <a:xfrm>
            <a:off x="2958125" y="2808973"/>
            <a:ext cx="4586400" cy="276999"/>
            <a:chOff x="360560" y="3768466"/>
            <a:chExt cx="2576556" cy="864944"/>
          </a:xfrm>
          <a:solidFill>
            <a:srgbClr val="B7DEE8"/>
          </a:solidFill>
        </p:grpSpPr>
        <p:sp>
          <p:nvSpPr>
            <p:cNvPr id="163" name="Rectangle 40"/>
            <p:cNvSpPr/>
            <p:nvPr/>
          </p:nvSpPr>
          <p:spPr>
            <a:xfrm>
              <a:off x="366691" y="3795064"/>
              <a:ext cx="2570425" cy="788916"/>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4" name="文本框 163"/>
            <p:cNvSpPr txBox="1"/>
            <p:nvPr/>
          </p:nvSpPr>
          <p:spPr>
            <a:xfrm>
              <a:off x="360560" y="3768466"/>
              <a:ext cx="165434" cy="864944"/>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优惠</a:t>
              </a:r>
            </a:p>
          </p:txBody>
        </p:sp>
      </p:grpSp>
      <p:grpSp>
        <p:nvGrpSpPr>
          <p:cNvPr id="11" name="组合 10"/>
          <p:cNvGrpSpPr/>
          <p:nvPr/>
        </p:nvGrpSpPr>
        <p:grpSpPr>
          <a:xfrm>
            <a:off x="2970825" y="3106281"/>
            <a:ext cx="2190581" cy="276999"/>
            <a:chOff x="3007670" y="3079303"/>
            <a:chExt cx="4617061" cy="276999"/>
          </a:xfrm>
        </p:grpSpPr>
        <p:sp>
          <p:nvSpPr>
            <p:cNvPr id="165" name="Rectangle 40"/>
            <p:cNvSpPr/>
            <p:nvPr/>
          </p:nvSpPr>
          <p:spPr>
            <a:xfrm>
              <a:off x="3018656" y="3087821"/>
              <a:ext cx="4606075" cy="252651"/>
            </a:xfrm>
            <a:prstGeom prst="rect">
              <a:avLst/>
            </a:prstGeom>
            <a:solidFill>
              <a:srgbClr val="B7DEE8"/>
            </a:solid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66" name="文本框 165"/>
            <p:cNvSpPr txBox="1"/>
            <p:nvPr/>
          </p:nvSpPr>
          <p:spPr>
            <a:xfrm>
              <a:off x="3007670" y="3079303"/>
              <a:ext cx="296450" cy="276999"/>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库存</a:t>
              </a:r>
            </a:p>
          </p:txBody>
        </p:sp>
      </p:grpSp>
      <p:grpSp>
        <p:nvGrpSpPr>
          <p:cNvPr id="168" name="组合 167"/>
          <p:cNvGrpSpPr/>
          <p:nvPr/>
        </p:nvGrpSpPr>
        <p:grpSpPr>
          <a:xfrm>
            <a:off x="2958125" y="3403590"/>
            <a:ext cx="4586400" cy="276999"/>
            <a:chOff x="3007670" y="3079303"/>
            <a:chExt cx="4617061" cy="276999"/>
          </a:xfrm>
          <a:solidFill>
            <a:srgbClr val="B7DEE8"/>
          </a:solidFill>
        </p:grpSpPr>
        <p:sp>
          <p:nvSpPr>
            <p:cNvPr id="169" name="Rectangle 40"/>
            <p:cNvSpPr/>
            <p:nvPr/>
          </p:nvSpPr>
          <p:spPr>
            <a:xfrm>
              <a:off x="3018656" y="3087821"/>
              <a:ext cx="4606075" cy="252651"/>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0" name="文本框 169"/>
            <p:cNvSpPr txBox="1"/>
            <p:nvPr/>
          </p:nvSpPr>
          <p:spPr>
            <a:xfrm>
              <a:off x="3007670" y="3079303"/>
              <a:ext cx="296450" cy="276999"/>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结算</a:t>
              </a:r>
            </a:p>
          </p:txBody>
        </p:sp>
      </p:grpSp>
      <p:grpSp>
        <p:nvGrpSpPr>
          <p:cNvPr id="171" name="组合 170"/>
          <p:cNvGrpSpPr/>
          <p:nvPr/>
        </p:nvGrpSpPr>
        <p:grpSpPr>
          <a:xfrm>
            <a:off x="7571966" y="1957417"/>
            <a:ext cx="1293088" cy="1704122"/>
            <a:chOff x="363362" y="3795064"/>
            <a:chExt cx="2573754" cy="788916"/>
          </a:xfrm>
          <a:solidFill>
            <a:srgbClr val="B7DEE8"/>
          </a:solidFill>
        </p:grpSpPr>
        <p:sp>
          <p:nvSpPr>
            <p:cNvPr id="172" name="Rectangle 40"/>
            <p:cNvSpPr/>
            <p:nvPr/>
          </p:nvSpPr>
          <p:spPr>
            <a:xfrm>
              <a:off x="366691" y="3795064"/>
              <a:ext cx="2570425" cy="788916"/>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3" name="文本框 172"/>
            <p:cNvSpPr txBox="1"/>
            <p:nvPr/>
          </p:nvSpPr>
          <p:spPr>
            <a:xfrm>
              <a:off x="363362" y="3893968"/>
              <a:ext cx="408590" cy="598432"/>
            </a:xfrm>
            <a:prstGeom prst="rect">
              <a:avLst/>
            </a:prstGeom>
            <a:grp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逆向</a:t>
              </a:r>
              <a:r>
                <a:rPr kumimoji="0" lang="en-US" altLang="zh-CN"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XXXXXXXXX</a:t>
              </a: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规则</a:t>
              </a:r>
            </a:p>
          </p:txBody>
        </p:sp>
      </p:grpSp>
      <p:sp>
        <p:nvSpPr>
          <p:cNvPr id="174" name="矩形 173"/>
          <p:cNvSpPr/>
          <p:nvPr/>
        </p:nvSpPr>
        <p:spPr bwMode="auto">
          <a:xfrm>
            <a:off x="7854676" y="2174609"/>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逆向流程定制</a:t>
            </a:r>
          </a:p>
        </p:txBody>
      </p:sp>
      <p:sp>
        <p:nvSpPr>
          <p:cNvPr id="175" name="矩形 174"/>
          <p:cNvSpPr/>
          <p:nvPr/>
        </p:nvSpPr>
        <p:spPr bwMode="auto">
          <a:xfrm>
            <a:off x="7859961" y="2481860"/>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en-US" altLang="zh-CN"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76" name="矩形 175"/>
          <p:cNvSpPr/>
          <p:nvPr/>
        </p:nvSpPr>
        <p:spPr bwMode="auto">
          <a:xfrm>
            <a:off x="670483" y="145835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区域限售规则</a:t>
            </a:r>
          </a:p>
        </p:txBody>
      </p:sp>
      <p:grpSp>
        <p:nvGrpSpPr>
          <p:cNvPr id="109" name="组合 108"/>
          <p:cNvGrpSpPr/>
          <p:nvPr/>
        </p:nvGrpSpPr>
        <p:grpSpPr>
          <a:xfrm>
            <a:off x="5167268" y="3106281"/>
            <a:ext cx="2358861" cy="276999"/>
            <a:chOff x="3007670" y="3079303"/>
            <a:chExt cx="4617061" cy="276999"/>
          </a:xfrm>
          <a:solidFill>
            <a:srgbClr val="B7DEE8"/>
          </a:solidFill>
        </p:grpSpPr>
        <p:sp>
          <p:nvSpPr>
            <p:cNvPr id="110" name="Rectangle 40"/>
            <p:cNvSpPr/>
            <p:nvPr/>
          </p:nvSpPr>
          <p:spPr>
            <a:xfrm>
              <a:off x="3018656" y="3087821"/>
              <a:ext cx="4606075" cy="252651"/>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800648" rtl="0"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1" name="文本框 110"/>
            <p:cNvSpPr txBox="1"/>
            <p:nvPr/>
          </p:nvSpPr>
          <p:spPr>
            <a:xfrm>
              <a:off x="3007670" y="3079303"/>
              <a:ext cx="296450" cy="276999"/>
            </a:xfrm>
            <a:prstGeom prst="rect">
              <a:avLst/>
            </a:prstGeom>
            <a:grpFill/>
          </p:spPr>
          <p:txBody>
            <a:bodyPr wrap="square" rtlCol="0">
              <a:spAutoFit/>
            </a:bodyPr>
            <a:lstStyle/>
            <a:p>
              <a:pPr marL="0" marR="0" lvl="0" indent="0" algn="l" defTabSz="685800" rtl="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库存</a:t>
              </a:r>
            </a:p>
          </p:txBody>
        </p:sp>
      </p:grpSp>
      <p:grpSp>
        <p:nvGrpSpPr>
          <p:cNvPr id="10" name="组合 9"/>
          <p:cNvGrpSpPr/>
          <p:nvPr/>
        </p:nvGrpSpPr>
        <p:grpSpPr>
          <a:xfrm>
            <a:off x="510808" y="904650"/>
            <a:ext cx="8294291" cy="3674933"/>
            <a:chOff x="510808" y="866550"/>
            <a:chExt cx="8294291" cy="3674933"/>
          </a:xfrm>
        </p:grpSpPr>
        <p:grpSp>
          <p:nvGrpSpPr>
            <p:cNvPr id="9" name="组合 8"/>
            <p:cNvGrpSpPr/>
            <p:nvPr/>
          </p:nvGrpSpPr>
          <p:grpSpPr>
            <a:xfrm>
              <a:off x="2928798" y="866550"/>
              <a:ext cx="5876301" cy="3674933"/>
              <a:chOff x="2928798" y="866550"/>
              <a:chExt cx="5876301" cy="3674933"/>
            </a:xfrm>
          </p:grpSpPr>
          <p:cxnSp>
            <p:nvCxnSpPr>
              <p:cNvPr id="8" name="直接连接符 7"/>
              <p:cNvCxnSpPr/>
              <p:nvPr/>
            </p:nvCxnSpPr>
            <p:spPr>
              <a:xfrm>
                <a:off x="2928798" y="866550"/>
                <a:ext cx="0" cy="3674933"/>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97" name="直接连接符 96"/>
              <p:cNvCxnSpPr/>
              <p:nvPr/>
            </p:nvCxnSpPr>
            <p:spPr>
              <a:xfrm>
                <a:off x="5142661" y="866550"/>
                <a:ext cx="0" cy="3674933"/>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98" name="直接连接符 97"/>
              <p:cNvCxnSpPr/>
              <p:nvPr/>
            </p:nvCxnSpPr>
            <p:spPr>
              <a:xfrm>
                <a:off x="2975850" y="866550"/>
                <a:ext cx="0" cy="3674933"/>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99" name="直接连接符 98"/>
              <p:cNvCxnSpPr/>
              <p:nvPr/>
            </p:nvCxnSpPr>
            <p:spPr>
              <a:xfrm>
                <a:off x="5196571" y="866550"/>
                <a:ext cx="0" cy="3674933"/>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00" name="直接连接符 99"/>
              <p:cNvCxnSpPr/>
              <p:nvPr/>
            </p:nvCxnSpPr>
            <p:spPr>
              <a:xfrm>
                <a:off x="7538473" y="866550"/>
                <a:ext cx="0" cy="3674933"/>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01" name="直接连接符 100"/>
              <p:cNvCxnSpPr/>
              <p:nvPr/>
            </p:nvCxnSpPr>
            <p:spPr>
              <a:xfrm>
                <a:off x="7585224" y="866550"/>
                <a:ext cx="0" cy="3674933"/>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02" name="直接连接符 101"/>
              <p:cNvCxnSpPr/>
              <p:nvPr/>
            </p:nvCxnSpPr>
            <p:spPr>
              <a:xfrm>
                <a:off x="8805099" y="866550"/>
                <a:ext cx="0" cy="3674933"/>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grpSp>
        <p:cxnSp>
          <p:nvCxnSpPr>
            <p:cNvPr id="135" name="直接连接符 134"/>
            <p:cNvCxnSpPr/>
            <p:nvPr/>
          </p:nvCxnSpPr>
          <p:spPr>
            <a:xfrm>
              <a:off x="510808" y="866550"/>
              <a:ext cx="0" cy="3674933"/>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grpSp>
      <p:sp>
        <p:nvSpPr>
          <p:cNvPr id="112" name="矩形 111"/>
          <p:cNvSpPr/>
          <p:nvPr/>
        </p:nvSpPr>
        <p:spPr bwMode="auto">
          <a:xfrm>
            <a:off x="5459561" y="315194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库存扣减</a:t>
            </a:r>
          </a:p>
        </p:txBody>
      </p:sp>
      <p:sp>
        <p:nvSpPr>
          <p:cNvPr id="113" name="矩形 112"/>
          <p:cNvSpPr/>
          <p:nvPr/>
        </p:nvSpPr>
        <p:spPr bwMode="auto">
          <a:xfrm>
            <a:off x="6355595" y="3145999"/>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库存回补</a:t>
            </a:r>
          </a:p>
        </p:txBody>
      </p:sp>
      <p:sp>
        <p:nvSpPr>
          <p:cNvPr id="114" name="矩形 113"/>
          <p:cNvSpPr/>
          <p:nvPr/>
        </p:nvSpPr>
        <p:spPr bwMode="auto">
          <a:xfrm>
            <a:off x="3242764" y="315194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扣减策略</a:t>
            </a:r>
          </a:p>
        </p:txBody>
      </p:sp>
      <p:sp>
        <p:nvSpPr>
          <p:cNvPr id="115" name="矩形 114"/>
          <p:cNvSpPr/>
          <p:nvPr/>
        </p:nvSpPr>
        <p:spPr bwMode="auto">
          <a:xfrm>
            <a:off x="4168130" y="3145755"/>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a:extLst/>
        </p:spPr>
        <p:txBody>
          <a:bodyPr wrap="square" lIns="20225" tIns="0" rIns="20225" bIns="0" anchor="ctr" anchorCtr="0"/>
          <a:lstStyle/>
          <a:p>
            <a:pPr marL="0" marR="0" lvl="0" indent="0" algn="ctr" defTabSz="560300" rtl="0" eaLnBrk="0" fontAlgn="base" latinLnBrk="0" hangingPunct="0">
              <a:lnSpc>
                <a:spcPct val="85000"/>
              </a:lnSpc>
              <a:spcBef>
                <a:spcPct val="0"/>
              </a:spcBef>
              <a:spcAft>
                <a:spcPct val="0"/>
              </a:spcAft>
              <a:buClrTx/>
              <a:buSzTx/>
              <a:buFontTx/>
              <a:buNone/>
              <a:tabLst/>
              <a:defRPr/>
            </a:pPr>
            <a:r>
              <a:rPr kumimoji="0" lang="zh-CN" altLang="en-US" sz="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回补策略</a:t>
            </a:r>
          </a:p>
        </p:txBody>
      </p:sp>
      <p:sp>
        <p:nvSpPr>
          <p:cNvPr name="文本框 173" id="177"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403972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303388" cy="409306"/>
          </a:xfrm>
        </p:spPr>
        <p:txBody>
          <a:bodyPr>
            <a:normAutofit/>
          </a:bodyPr>
          <a:lstStyle/>
          <a:p>
            <a:r>
              <a:rPr lang="zh-CN" altLang="en-US" b="1" dirty="0"/>
              <a:t>解决这些问题的设计思路</a:t>
            </a:r>
            <a:endParaRPr lang="en-US" altLang="zh-CN" b="1" dirty="0"/>
          </a:p>
        </p:txBody>
      </p:sp>
      <p:sp>
        <p:nvSpPr>
          <p:cNvPr id="2" name="矩形 1"/>
          <p:cNvSpPr/>
          <p:nvPr/>
        </p:nvSpPr>
        <p:spPr>
          <a:xfrm>
            <a:off x="1085744" y="858037"/>
            <a:ext cx="7377242" cy="3502883"/>
          </a:xfrm>
          <a:prstGeom prst="rect">
            <a:avLst/>
          </a:prstGeom>
        </p:spPr>
        <p:txBody>
          <a:bodyPr wrap="square">
            <a:spAutoFit/>
          </a:bodyPr>
          <a:lstStyle/>
          <a:p>
            <a:pPr marL="285750" indent="-285750">
              <a:lnSpc>
                <a:spcPct val="150000"/>
              </a:lnSpc>
              <a:buFont typeface="Wingdings" charset="2"/>
              <a:buChar char="Ø"/>
            </a:pPr>
            <a:r>
              <a:rPr lang="zh-CN" altLang="en-US" b="1" dirty="0">
                <a:solidFill>
                  <a:srgbClr val="800000"/>
                </a:solidFill>
                <a:latin typeface="微软雅黑"/>
                <a:ea typeface="微软雅黑"/>
                <a:cs typeface="微软雅黑"/>
              </a:rPr>
              <a:t>业务包与平台分离的插件化架构： </a:t>
            </a:r>
            <a:r>
              <a:rPr lang="zh-CN" altLang="en-US" dirty="0">
                <a:latin typeface="微软雅黑"/>
                <a:ea typeface="微软雅黑"/>
                <a:cs typeface="微软雅黑"/>
              </a:rPr>
              <a:t>平台提供插件包注册机制，实现业务方插件包在运行期的注册。业务代码只允许存在于插件包中，与平台代码严格分离。业务包的代码配置库也与平台的代码库分离，通过二方包的方式，提供给容器加载。</a:t>
            </a:r>
          </a:p>
          <a:p>
            <a:pPr marL="285750" indent="-285750">
              <a:lnSpc>
                <a:spcPct val="150000"/>
              </a:lnSpc>
              <a:buFont typeface="Wingdings" charset="2"/>
              <a:buChar char="Ø"/>
            </a:pPr>
            <a:endParaRPr lang="zh-CN" altLang="en-US" dirty="0">
              <a:latin typeface="微软雅黑"/>
              <a:ea typeface="微软雅黑"/>
              <a:cs typeface="微软雅黑"/>
            </a:endParaRPr>
          </a:p>
          <a:p>
            <a:pPr marL="285750" indent="-285750">
              <a:lnSpc>
                <a:spcPct val="150000"/>
              </a:lnSpc>
              <a:buFont typeface="Wingdings" charset="2"/>
              <a:buChar char="Ø"/>
            </a:pPr>
            <a:r>
              <a:rPr lang="zh-CN" altLang="en-US" b="1" dirty="0">
                <a:solidFill>
                  <a:srgbClr val="800000"/>
                </a:solidFill>
                <a:latin typeface="微软雅黑"/>
                <a:ea typeface="微软雅黑"/>
                <a:cs typeface="微软雅黑"/>
              </a:rPr>
              <a:t>基于业务身份的业务间隔离架构： </a:t>
            </a:r>
            <a:r>
              <a:rPr lang="zh-CN" altLang="en-US" dirty="0">
                <a:latin typeface="微软雅黑"/>
                <a:ea typeface="微软雅黑"/>
                <a:cs typeface="微软雅黑"/>
              </a:rPr>
              <a:t>平台需要能有按“业务身份”进行业务与业务之间逻辑隔离的能力，而不是传统</a:t>
            </a:r>
            <a:r>
              <a:rPr lang="en-US" altLang="zh-CN" dirty="0">
                <a:latin typeface="微软雅黑"/>
                <a:ea typeface="微软雅黑"/>
                <a:cs typeface="微软雅黑"/>
              </a:rPr>
              <a:t>SPI</a:t>
            </a:r>
            <a:r>
              <a:rPr lang="zh-CN" altLang="en-US" dirty="0">
                <a:latin typeface="微软雅黑"/>
                <a:ea typeface="微软雅黑"/>
                <a:cs typeface="微软雅黑"/>
              </a:rPr>
              <a:t>架构不区分业务身份，简单过滤的方式。如何设计这个业务身份，也成为业务间隔离架构的关键</a:t>
            </a:r>
          </a:p>
          <a:p>
            <a:pPr>
              <a:lnSpc>
                <a:spcPct val="150000"/>
              </a:lnSpc>
            </a:pPr>
            <a:endParaRPr lang="zh-CN" altLang="en-US" dirty="0">
              <a:latin typeface="微软雅黑"/>
              <a:ea typeface="微软雅黑"/>
              <a:cs typeface="微软雅黑"/>
            </a:endParaRPr>
          </a:p>
          <a:p>
            <a:pPr marL="285750" indent="-285750">
              <a:lnSpc>
                <a:spcPct val="150000"/>
              </a:lnSpc>
              <a:buFont typeface="Wingdings" charset="2"/>
              <a:buChar char="Ø"/>
            </a:pPr>
            <a:r>
              <a:rPr lang="zh-CN" altLang="en-US" b="1" dirty="0">
                <a:solidFill>
                  <a:srgbClr val="800000"/>
                </a:solidFill>
                <a:latin typeface="微软雅黑"/>
                <a:ea typeface="微软雅黑"/>
                <a:cs typeface="微软雅黑"/>
              </a:rPr>
              <a:t>管理域与运行域分离的架构： </a:t>
            </a:r>
            <a:r>
              <a:rPr lang="zh-CN" altLang="en-US" dirty="0">
                <a:latin typeface="微软雅黑"/>
                <a:ea typeface="微软雅黑"/>
                <a:cs typeface="微软雅黑"/>
              </a:rPr>
              <a:t>业务逻辑不能依靠运行期动态计算，要能在静态期进行定义并可视化呈现。业务定义中出现的规则叠加冲突，也在静态器进行冲突决策。在运行期，严格按照静态器定义的业务规则、冲突决策策略执行。</a:t>
            </a:r>
          </a:p>
        </p:txBody>
      </p:sp>
      <p:sp>
        <p:nvSpPr>
          <p:cNvPr name="文本框 1" id="5"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128160394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303388" cy="409306"/>
          </a:xfrm>
        </p:spPr>
        <p:txBody>
          <a:bodyPr>
            <a:normAutofit/>
          </a:bodyPr>
          <a:lstStyle/>
          <a:p>
            <a:r>
              <a:rPr lang="en-US" altLang="zh-CN" b="1" dirty="0"/>
              <a:t>TMF 2.0</a:t>
            </a:r>
            <a:r>
              <a:rPr lang="zh-CN" altLang="en-US" b="1" dirty="0"/>
              <a:t>架构目标：业务与平台分离、业务与业务隔离、形成可复用业务资产库</a:t>
            </a:r>
          </a:p>
        </p:txBody>
      </p:sp>
      <p:sp>
        <p:nvSpPr>
          <p:cNvPr id="28" name="文本框 1"/>
          <p:cNvSpPr txBox="1"/>
          <p:nvPr/>
        </p:nvSpPr>
        <p:spPr>
          <a:xfrm>
            <a:off x="629173" y="1520228"/>
            <a:ext cx="1620957" cy="584775"/>
          </a:xfrm>
          <a:prstGeom prst="rect">
            <a:avLst/>
          </a:prstGeom>
          <a:noFill/>
        </p:spPr>
        <p:txBody>
          <a:bodyPr wrap="none" rtlCol="0">
            <a:spAutoFit/>
          </a:bodyPr>
          <a:lstStyle>
            <a:defPPr>
              <a:defRPr lang="zh-CN"/>
            </a:defPPr>
            <a:lvl1pPr marL="0" algn="l" defTabSz="452175" rtl="0" eaLnBrk="1" latinLnBrk="0" hangingPunct="1">
              <a:defRPr sz="1800" kern="1200">
                <a:solidFill>
                  <a:schemeClr val="tx1"/>
                </a:solidFill>
                <a:latin typeface="+mn-lt"/>
                <a:ea typeface="+mn-ea"/>
                <a:cs typeface="+mn-cs"/>
              </a:defRPr>
            </a:lvl1pPr>
            <a:lvl2pPr marL="452175" algn="l" defTabSz="452175" rtl="0" eaLnBrk="1" latinLnBrk="0" hangingPunct="1">
              <a:defRPr sz="1800" kern="1200">
                <a:solidFill>
                  <a:schemeClr val="tx1"/>
                </a:solidFill>
                <a:latin typeface="+mn-lt"/>
                <a:ea typeface="+mn-ea"/>
                <a:cs typeface="+mn-cs"/>
              </a:defRPr>
            </a:lvl2pPr>
            <a:lvl3pPr marL="904344" algn="l" defTabSz="452175" rtl="0" eaLnBrk="1" latinLnBrk="0" hangingPunct="1">
              <a:defRPr sz="1800" kern="1200">
                <a:solidFill>
                  <a:schemeClr val="tx1"/>
                </a:solidFill>
                <a:latin typeface="+mn-lt"/>
                <a:ea typeface="+mn-ea"/>
                <a:cs typeface="+mn-cs"/>
              </a:defRPr>
            </a:lvl3pPr>
            <a:lvl4pPr marL="1356528" algn="l" defTabSz="452175" rtl="0" eaLnBrk="1" latinLnBrk="0" hangingPunct="1">
              <a:defRPr sz="1800" kern="1200">
                <a:solidFill>
                  <a:schemeClr val="tx1"/>
                </a:solidFill>
                <a:latin typeface="+mn-lt"/>
                <a:ea typeface="+mn-ea"/>
                <a:cs typeface="+mn-cs"/>
              </a:defRPr>
            </a:lvl4pPr>
            <a:lvl5pPr marL="1808698" algn="l" defTabSz="452175" rtl="0" eaLnBrk="1" latinLnBrk="0" hangingPunct="1">
              <a:defRPr sz="1800" kern="1200">
                <a:solidFill>
                  <a:schemeClr val="tx1"/>
                </a:solidFill>
                <a:latin typeface="+mn-lt"/>
                <a:ea typeface="+mn-ea"/>
                <a:cs typeface="+mn-cs"/>
              </a:defRPr>
            </a:lvl5pPr>
            <a:lvl6pPr marL="2260870" algn="l" defTabSz="452175" rtl="0" eaLnBrk="1" latinLnBrk="0" hangingPunct="1">
              <a:defRPr sz="1800" kern="1200">
                <a:solidFill>
                  <a:schemeClr val="tx1"/>
                </a:solidFill>
                <a:latin typeface="+mn-lt"/>
                <a:ea typeface="+mn-ea"/>
                <a:cs typeface="+mn-cs"/>
              </a:defRPr>
            </a:lvl6pPr>
            <a:lvl7pPr marL="2713045" algn="l" defTabSz="452175" rtl="0" eaLnBrk="1" latinLnBrk="0" hangingPunct="1">
              <a:defRPr sz="1800" kern="1200">
                <a:solidFill>
                  <a:schemeClr val="tx1"/>
                </a:solidFill>
                <a:latin typeface="+mn-lt"/>
                <a:ea typeface="+mn-ea"/>
                <a:cs typeface="+mn-cs"/>
              </a:defRPr>
            </a:lvl7pPr>
            <a:lvl8pPr marL="3165216" algn="l" defTabSz="452175" rtl="0" eaLnBrk="1" latinLnBrk="0" hangingPunct="1">
              <a:defRPr sz="1800" kern="1200">
                <a:solidFill>
                  <a:schemeClr val="tx1"/>
                </a:solidFill>
                <a:latin typeface="+mn-lt"/>
                <a:ea typeface="+mn-ea"/>
                <a:cs typeface="+mn-cs"/>
              </a:defRPr>
            </a:lvl8pPr>
            <a:lvl9pPr marL="3617389" algn="l" defTabSz="452175" rtl="0" eaLnBrk="1" latinLnBrk="0" hangingPunct="1">
              <a:defRPr sz="1800" kern="1200">
                <a:solidFill>
                  <a:schemeClr val="tx1"/>
                </a:solidFill>
                <a:latin typeface="+mn-lt"/>
                <a:ea typeface="+mn-ea"/>
                <a:cs typeface="+mn-cs"/>
              </a:defRPr>
            </a:lvl9pPr>
          </a:lstStyle>
          <a:p>
            <a:pPr algn="ctr"/>
            <a:r>
              <a:rPr kumimoji="1" lang="zh-CN" altLang="en-US" sz="1600" dirty="0">
                <a:latin typeface="微软雅黑"/>
                <a:ea typeface="微软雅黑"/>
                <a:cs typeface="微软雅黑"/>
              </a:rPr>
              <a:t>业务与平台分离</a:t>
            </a:r>
            <a:endParaRPr kumimoji="1" lang="en-US" altLang="zh-CN" sz="1600" dirty="0">
              <a:latin typeface="微软雅黑"/>
              <a:ea typeface="微软雅黑"/>
              <a:cs typeface="微软雅黑"/>
            </a:endParaRPr>
          </a:p>
          <a:p>
            <a:pPr algn="ctr"/>
            <a:r>
              <a:rPr kumimoji="1" lang="zh-CN" altLang="en-US" sz="1600" dirty="0">
                <a:latin typeface="微软雅黑"/>
                <a:ea typeface="微软雅黑"/>
                <a:cs typeface="微软雅黑"/>
              </a:rPr>
              <a:t>业务与业务解耦</a:t>
            </a:r>
          </a:p>
        </p:txBody>
      </p:sp>
      <p:sp>
        <p:nvSpPr>
          <p:cNvPr id="29" name="圆角矩形 28"/>
          <p:cNvSpPr/>
          <p:nvPr/>
        </p:nvSpPr>
        <p:spPr>
          <a:xfrm>
            <a:off x="2527322" y="633116"/>
            <a:ext cx="2884397" cy="288032"/>
          </a:xfrm>
          <a:prstGeom prst="roundRect">
            <a:avLst/>
          </a:prstGeom>
          <a:solidFill>
            <a:srgbClr val="8000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zh-CN"/>
            </a:defPPr>
            <a:lvl1pPr marL="0" algn="l" defTabSz="452175" rtl="0" eaLnBrk="1" latinLnBrk="0" hangingPunct="1">
              <a:defRPr sz="1800" kern="1200">
                <a:solidFill>
                  <a:schemeClr val="lt1"/>
                </a:solidFill>
                <a:latin typeface="+mn-lt"/>
                <a:ea typeface="+mn-ea"/>
                <a:cs typeface="+mn-cs"/>
              </a:defRPr>
            </a:lvl1pPr>
            <a:lvl2pPr marL="452175" algn="l" defTabSz="452175" rtl="0" eaLnBrk="1" latinLnBrk="0" hangingPunct="1">
              <a:defRPr sz="1800" kern="1200">
                <a:solidFill>
                  <a:schemeClr val="lt1"/>
                </a:solidFill>
                <a:latin typeface="+mn-lt"/>
                <a:ea typeface="+mn-ea"/>
                <a:cs typeface="+mn-cs"/>
              </a:defRPr>
            </a:lvl2pPr>
            <a:lvl3pPr marL="904344" algn="l" defTabSz="452175" rtl="0" eaLnBrk="1" latinLnBrk="0" hangingPunct="1">
              <a:defRPr sz="1800" kern="1200">
                <a:solidFill>
                  <a:schemeClr val="lt1"/>
                </a:solidFill>
                <a:latin typeface="+mn-lt"/>
                <a:ea typeface="+mn-ea"/>
                <a:cs typeface="+mn-cs"/>
              </a:defRPr>
            </a:lvl3pPr>
            <a:lvl4pPr marL="1356528" algn="l" defTabSz="452175" rtl="0" eaLnBrk="1" latinLnBrk="0" hangingPunct="1">
              <a:defRPr sz="1800" kern="1200">
                <a:solidFill>
                  <a:schemeClr val="lt1"/>
                </a:solidFill>
                <a:latin typeface="+mn-lt"/>
                <a:ea typeface="+mn-ea"/>
                <a:cs typeface="+mn-cs"/>
              </a:defRPr>
            </a:lvl4pPr>
            <a:lvl5pPr marL="1808698" algn="l" defTabSz="452175" rtl="0" eaLnBrk="1" latinLnBrk="0" hangingPunct="1">
              <a:defRPr sz="1800" kern="1200">
                <a:solidFill>
                  <a:schemeClr val="lt1"/>
                </a:solidFill>
                <a:latin typeface="+mn-lt"/>
                <a:ea typeface="+mn-ea"/>
                <a:cs typeface="+mn-cs"/>
              </a:defRPr>
            </a:lvl5pPr>
            <a:lvl6pPr marL="2260870" algn="l" defTabSz="452175" rtl="0" eaLnBrk="1" latinLnBrk="0" hangingPunct="1">
              <a:defRPr sz="1800" kern="1200">
                <a:solidFill>
                  <a:schemeClr val="lt1"/>
                </a:solidFill>
                <a:latin typeface="+mn-lt"/>
                <a:ea typeface="+mn-ea"/>
                <a:cs typeface="+mn-cs"/>
              </a:defRPr>
            </a:lvl6pPr>
            <a:lvl7pPr marL="2713045" algn="l" defTabSz="452175" rtl="0" eaLnBrk="1" latinLnBrk="0" hangingPunct="1">
              <a:defRPr sz="1800" kern="1200">
                <a:solidFill>
                  <a:schemeClr val="lt1"/>
                </a:solidFill>
                <a:latin typeface="+mn-lt"/>
                <a:ea typeface="+mn-ea"/>
                <a:cs typeface="+mn-cs"/>
              </a:defRPr>
            </a:lvl7pPr>
            <a:lvl8pPr marL="3165216" algn="l" defTabSz="452175" rtl="0" eaLnBrk="1" latinLnBrk="0" hangingPunct="1">
              <a:defRPr sz="1800" kern="1200">
                <a:solidFill>
                  <a:schemeClr val="lt1"/>
                </a:solidFill>
                <a:latin typeface="+mn-lt"/>
                <a:ea typeface="+mn-ea"/>
                <a:cs typeface="+mn-cs"/>
              </a:defRPr>
            </a:lvl8pPr>
            <a:lvl9pPr marL="3617389" algn="l" defTabSz="452175" rtl="0" eaLnBrk="1" latinLnBrk="0" hangingPunct="1">
              <a:defRPr sz="1800" kern="1200">
                <a:solidFill>
                  <a:schemeClr val="lt1"/>
                </a:solidFill>
                <a:latin typeface="+mn-lt"/>
                <a:ea typeface="+mn-ea"/>
                <a:cs typeface="+mn-cs"/>
              </a:defRPr>
            </a:lvl9pPr>
          </a:lstStyle>
          <a:p>
            <a:pPr marL="0" marR="0" lvl="0" indent="0" algn="ctr" defTabSz="452175" rtl="0" eaLnBrk="1" fontAlgn="auto" latinLnBrk="0" hangingPunct="1">
              <a:lnSpc>
                <a:spcPct val="10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ysClr val="window" lastClr="FFFFFF"/>
                </a:solidFill>
                <a:effectLst/>
                <a:uLnTx/>
                <a:uFillTx/>
                <a:latin typeface="微软雅黑"/>
                <a:ea typeface="微软雅黑"/>
                <a:cs typeface="微软雅黑"/>
              </a:rPr>
              <a:t>现状</a:t>
            </a:r>
          </a:p>
        </p:txBody>
      </p:sp>
      <p:sp>
        <p:nvSpPr>
          <p:cNvPr id="30" name="圆角矩形 29"/>
          <p:cNvSpPr/>
          <p:nvPr/>
        </p:nvSpPr>
        <p:spPr>
          <a:xfrm>
            <a:off x="5911290" y="633116"/>
            <a:ext cx="2952736" cy="288032"/>
          </a:xfrm>
          <a:prstGeom prst="roundRect">
            <a:avLst/>
          </a:prstGeom>
          <a:solidFill>
            <a:srgbClr val="4BACC6"/>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zh-CN"/>
            </a:defPPr>
            <a:lvl1pPr marL="0" algn="l" defTabSz="452175" rtl="0" eaLnBrk="1" latinLnBrk="0" hangingPunct="1">
              <a:defRPr sz="1800" kern="1200">
                <a:solidFill>
                  <a:schemeClr val="lt1"/>
                </a:solidFill>
                <a:latin typeface="+mn-lt"/>
                <a:ea typeface="+mn-ea"/>
                <a:cs typeface="+mn-cs"/>
              </a:defRPr>
            </a:lvl1pPr>
            <a:lvl2pPr marL="452175" algn="l" defTabSz="452175" rtl="0" eaLnBrk="1" latinLnBrk="0" hangingPunct="1">
              <a:defRPr sz="1800" kern="1200">
                <a:solidFill>
                  <a:schemeClr val="lt1"/>
                </a:solidFill>
                <a:latin typeface="+mn-lt"/>
                <a:ea typeface="+mn-ea"/>
                <a:cs typeface="+mn-cs"/>
              </a:defRPr>
            </a:lvl2pPr>
            <a:lvl3pPr marL="904344" algn="l" defTabSz="452175" rtl="0" eaLnBrk="1" latinLnBrk="0" hangingPunct="1">
              <a:defRPr sz="1800" kern="1200">
                <a:solidFill>
                  <a:schemeClr val="lt1"/>
                </a:solidFill>
                <a:latin typeface="+mn-lt"/>
                <a:ea typeface="+mn-ea"/>
                <a:cs typeface="+mn-cs"/>
              </a:defRPr>
            </a:lvl3pPr>
            <a:lvl4pPr marL="1356528" algn="l" defTabSz="452175" rtl="0" eaLnBrk="1" latinLnBrk="0" hangingPunct="1">
              <a:defRPr sz="1800" kern="1200">
                <a:solidFill>
                  <a:schemeClr val="lt1"/>
                </a:solidFill>
                <a:latin typeface="+mn-lt"/>
                <a:ea typeface="+mn-ea"/>
                <a:cs typeface="+mn-cs"/>
              </a:defRPr>
            </a:lvl4pPr>
            <a:lvl5pPr marL="1808698" algn="l" defTabSz="452175" rtl="0" eaLnBrk="1" latinLnBrk="0" hangingPunct="1">
              <a:defRPr sz="1800" kern="1200">
                <a:solidFill>
                  <a:schemeClr val="lt1"/>
                </a:solidFill>
                <a:latin typeface="+mn-lt"/>
                <a:ea typeface="+mn-ea"/>
                <a:cs typeface="+mn-cs"/>
              </a:defRPr>
            </a:lvl5pPr>
            <a:lvl6pPr marL="2260870" algn="l" defTabSz="452175" rtl="0" eaLnBrk="1" latinLnBrk="0" hangingPunct="1">
              <a:defRPr sz="1800" kern="1200">
                <a:solidFill>
                  <a:schemeClr val="lt1"/>
                </a:solidFill>
                <a:latin typeface="+mn-lt"/>
                <a:ea typeface="+mn-ea"/>
                <a:cs typeface="+mn-cs"/>
              </a:defRPr>
            </a:lvl6pPr>
            <a:lvl7pPr marL="2713045" algn="l" defTabSz="452175" rtl="0" eaLnBrk="1" latinLnBrk="0" hangingPunct="1">
              <a:defRPr sz="1800" kern="1200">
                <a:solidFill>
                  <a:schemeClr val="lt1"/>
                </a:solidFill>
                <a:latin typeface="+mn-lt"/>
                <a:ea typeface="+mn-ea"/>
                <a:cs typeface="+mn-cs"/>
              </a:defRPr>
            </a:lvl7pPr>
            <a:lvl8pPr marL="3165216" algn="l" defTabSz="452175" rtl="0" eaLnBrk="1" latinLnBrk="0" hangingPunct="1">
              <a:defRPr sz="1800" kern="1200">
                <a:solidFill>
                  <a:schemeClr val="lt1"/>
                </a:solidFill>
                <a:latin typeface="+mn-lt"/>
                <a:ea typeface="+mn-ea"/>
                <a:cs typeface="+mn-cs"/>
              </a:defRPr>
            </a:lvl8pPr>
            <a:lvl9pPr marL="3617389" algn="l" defTabSz="452175" rtl="0" eaLnBrk="1" latinLnBrk="0" hangingPunct="1">
              <a:defRPr sz="1800" kern="1200">
                <a:solidFill>
                  <a:schemeClr val="lt1"/>
                </a:solidFill>
                <a:latin typeface="+mn-lt"/>
                <a:ea typeface="+mn-ea"/>
                <a:cs typeface="+mn-cs"/>
              </a:defRPr>
            </a:lvl9pPr>
          </a:lstStyle>
          <a:p>
            <a:pPr marL="0" marR="0" lvl="0" indent="0" algn="ctr" defTabSz="452175" rtl="0" eaLnBrk="1" fontAlgn="auto" latinLnBrk="0" hangingPunct="1">
              <a:lnSpc>
                <a:spcPct val="10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ysClr val="window" lastClr="FFFFFF"/>
                </a:solidFill>
                <a:effectLst/>
                <a:uLnTx/>
                <a:uFillTx/>
                <a:latin typeface="微软雅黑"/>
                <a:ea typeface="微软雅黑"/>
                <a:cs typeface="微软雅黑"/>
              </a:rPr>
              <a:t>目标</a:t>
            </a:r>
          </a:p>
        </p:txBody>
      </p:sp>
      <p:sp>
        <p:nvSpPr>
          <p:cNvPr id="31" name="矩形 30"/>
          <p:cNvSpPr/>
          <p:nvPr/>
        </p:nvSpPr>
        <p:spPr>
          <a:xfrm>
            <a:off x="2531399" y="1016172"/>
            <a:ext cx="2880319" cy="1872208"/>
          </a:xfrm>
          <a:prstGeom prst="rect">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defPPr>
              <a:defRPr lang="zh-CN"/>
            </a:defPPr>
            <a:lvl1pPr marL="0" algn="l" defTabSz="452175" rtl="0" eaLnBrk="1" latinLnBrk="0" hangingPunct="1">
              <a:defRPr sz="1800" kern="1200">
                <a:solidFill>
                  <a:schemeClr val="lt1"/>
                </a:solidFill>
                <a:latin typeface="+mn-lt"/>
                <a:ea typeface="+mn-ea"/>
                <a:cs typeface="+mn-cs"/>
              </a:defRPr>
            </a:lvl1pPr>
            <a:lvl2pPr marL="452175" algn="l" defTabSz="452175" rtl="0" eaLnBrk="1" latinLnBrk="0" hangingPunct="1">
              <a:defRPr sz="1800" kern="1200">
                <a:solidFill>
                  <a:schemeClr val="lt1"/>
                </a:solidFill>
                <a:latin typeface="+mn-lt"/>
                <a:ea typeface="+mn-ea"/>
                <a:cs typeface="+mn-cs"/>
              </a:defRPr>
            </a:lvl2pPr>
            <a:lvl3pPr marL="904344" algn="l" defTabSz="452175" rtl="0" eaLnBrk="1" latinLnBrk="0" hangingPunct="1">
              <a:defRPr sz="1800" kern="1200">
                <a:solidFill>
                  <a:schemeClr val="lt1"/>
                </a:solidFill>
                <a:latin typeface="+mn-lt"/>
                <a:ea typeface="+mn-ea"/>
                <a:cs typeface="+mn-cs"/>
              </a:defRPr>
            </a:lvl3pPr>
            <a:lvl4pPr marL="1356528" algn="l" defTabSz="452175" rtl="0" eaLnBrk="1" latinLnBrk="0" hangingPunct="1">
              <a:defRPr sz="1800" kern="1200">
                <a:solidFill>
                  <a:schemeClr val="lt1"/>
                </a:solidFill>
                <a:latin typeface="+mn-lt"/>
                <a:ea typeface="+mn-ea"/>
                <a:cs typeface="+mn-cs"/>
              </a:defRPr>
            </a:lvl4pPr>
            <a:lvl5pPr marL="1808698" algn="l" defTabSz="452175" rtl="0" eaLnBrk="1" latinLnBrk="0" hangingPunct="1">
              <a:defRPr sz="1800" kern="1200">
                <a:solidFill>
                  <a:schemeClr val="lt1"/>
                </a:solidFill>
                <a:latin typeface="+mn-lt"/>
                <a:ea typeface="+mn-ea"/>
                <a:cs typeface="+mn-cs"/>
              </a:defRPr>
            </a:lvl5pPr>
            <a:lvl6pPr marL="2260870" algn="l" defTabSz="452175" rtl="0" eaLnBrk="1" latinLnBrk="0" hangingPunct="1">
              <a:defRPr sz="1800" kern="1200">
                <a:solidFill>
                  <a:schemeClr val="lt1"/>
                </a:solidFill>
                <a:latin typeface="+mn-lt"/>
                <a:ea typeface="+mn-ea"/>
                <a:cs typeface="+mn-cs"/>
              </a:defRPr>
            </a:lvl6pPr>
            <a:lvl7pPr marL="2713045" algn="l" defTabSz="452175" rtl="0" eaLnBrk="1" latinLnBrk="0" hangingPunct="1">
              <a:defRPr sz="1800" kern="1200">
                <a:solidFill>
                  <a:schemeClr val="lt1"/>
                </a:solidFill>
                <a:latin typeface="+mn-lt"/>
                <a:ea typeface="+mn-ea"/>
                <a:cs typeface="+mn-cs"/>
              </a:defRPr>
            </a:lvl7pPr>
            <a:lvl8pPr marL="3165216" algn="l" defTabSz="452175" rtl="0" eaLnBrk="1" latinLnBrk="0" hangingPunct="1">
              <a:defRPr sz="1800" kern="1200">
                <a:solidFill>
                  <a:schemeClr val="lt1"/>
                </a:solidFill>
                <a:latin typeface="+mn-lt"/>
                <a:ea typeface="+mn-ea"/>
                <a:cs typeface="+mn-cs"/>
              </a:defRPr>
            </a:lvl8pPr>
            <a:lvl9pPr marL="3617389" algn="l" defTabSz="452175" rtl="0" eaLnBrk="1" latinLnBrk="0" hangingPunct="1">
              <a:defRPr sz="1800" kern="1200">
                <a:solidFill>
                  <a:schemeClr val="lt1"/>
                </a:solidFill>
                <a:latin typeface="+mn-lt"/>
                <a:ea typeface="+mn-ea"/>
                <a:cs typeface="+mn-cs"/>
              </a:defRPr>
            </a:lvl9pPr>
          </a:lstStyle>
          <a:p>
            <a:pPr marL="0" marR="0" lvl="0" indent="0" algn="ctr" defTabSz="452175"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ysClr val="window" lastClr="FFFFFF"/>
              </a:solidFill>
              <a:effectLst/>
              <a:uLnTx/>
              <a:uFillTx/>
              <a:latin typeface="微软雅黑"/>
              <a:ea typeface="微软雅黑"/>
              <a:cs typeface="微软雅黑"/>
            </a:endParaRPr>
          </a:p>
        </p:txBody>
      </p:sp>
      <p:sp>
        <p:nvSpPr>
          <p:cNvPr id="32" name="矩形 31"/>
          <p:cNvSpPr/>
          <p:nvPr/>
        </p:nvSpPr>
        <p:spPr>
          <a:xfrm>
            <a:off x="5911698" y="1016172"/>
            <a:ext cx="2948561" cy="1872208"/>
          </a:xfrm>
          <a:prstGeom prst="rect">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defPPr>
              <a:defRPr lang="zh-CN"/>
            </a:defPPr>
            <a:lvl1pPr marL="0" algn="l" defTabSz="452175" rtl="0" eaLnBrk="1" latinLnBrk="0" hangingPunct="1">
              <a:defRPr sz="1800" kern="1200">
                <a:solidFill>
                  <a:schemeClr val="lt1"/>
                </a:solidFill>
                <a:latin typeface="+mn-lt"/>
                <a:ea typeface="+mn-ea"/>
                <a:cs typeface="+mn-cs"/>
              </a:defRPr>
            </a:lvl1pPr>
            <a:lvl2pPr marL="452175" algn="l" defTabSz="452175" rtl="0" eaLnBrk="1" latinLnBrk="0" hangingPunct="1">
              <a:defRPr sz="1800" kern="1200">
                <a:solidFill>
                  <a:schemeClr val="lt1"/>
                </a:solidFill>
                <a:latin typeface="+mn-lt"/>
                <a:ea typeface="+mn-ea"/>
                <a:cs typeface="+mn-cs"/>
              </a:defRPr>
            </a:lvl2pPr>
            <a:lvl3pPr marL="904344" algn="l" defTabSz="452175" rtl="0" eaLnBrk="1" latinLnBrk="0" hangingPunct="1">
              <a:defRPr sz="1800" kern="1200">
                <a:solidFill>
                  <a:schemeClr val="lt1"/>
                </a:solidFill>
                <a:latin typeface="+mn-lt"/>
                <a:ea typeface="+mn-ea"/>
                <a:cs typeface="+mn-cs"/>
              </a:defRPr>
            </a:lvl3pPr>
            <a:lvl4pPr marL="1356528" algn="l" defTabSz="452175" rtl="0" eaLnBrk="1" latinLnBrk="0" hangingPunct="1">
              <a:defRPr sz="1800" kern="1200">
                <a:solidFill>
                  <a:schemeClr val="lt1"/>
                </a:solidFill>
                <a:latin typeface="+mn-lt"/>
                <a:ea typeface="+mn-ea"/>
                <a:cs typeface="+mn-cs"/>
              </a:defRPr>
            </a:lvl4pPr>
            <a:lvl5pPr marL="1808698" algn="l" defTabSz="452175" rtl="0" eaLnBrk="1" latinLnBrk="0" hangingPunct="1">
              <a:defRPr sz="1800" kern="1200">
                <a:solidFill>
                  <a:schemeClr val="lt1"/>
                </a:solidFill>
                <a:latin typeface="+mn-lt"/>
                <a:ea typeface="+mn-ea"/>
                <a:cs typeface="+mn-cs"/>
              </a:defRPr>
            </a:lvl5pPr>
            <a:lvl6pPr marL="2260870" algn="l" defTabSz="452175" rtl="0" eaLnBrk="1" latinLnBrk="0" hangingPunct="1">
              <a:defRPr sz="1800" kern="1200">
                <a:solidFill>
                  <a:schemeClr val="lt1"/>
                </a:solidFill>
                <a:latin typeface="+mn-lt"/>
                <a:ea typeface="+mn-ea"/>
                <a:cs typeface="+mn-cs"/>
              </a:defRPr>
            </a:lvl6pPr>
            <a:lvl7pPr marL="2713045" algn="l" defTabSz="452175" rtl="0" eaLnBrk="1" latinLnBrk="0" hangingPunct="1">
              <a:defRPr sz="1800" kern="1200">
                <a:solidFill>
                  <a:schemeClr val="lt1"/>
                </a:solidFill>
                <a:latin typeface="+mn-lt"/>
                <a:ea typeface="+mn-ea"/>
                <a:cs typeface="+mn-cs"/>
              </a:defRPr>
            </a:lvl7pPr>
            <a:lvl8pPr marL="3165216" algn="l" defTabSz="452175" rtl="0" eaLnBrk="1" latinLnBrk="0" hangingPunct="1">
              <a:defRPr sz="1800" kern="1200">
                <a:solidFill>
                  <a:schemeClr val="lt1"/>
                </a:solidFill>
                <a:latin typeface="+mn-lt"/>
                <a:ea typeface="+mn-ea"/>
                <a:cs typeface="+mn-cs"/>
              </a:defRPr>
            </a:lvl8pPr>
            <a:lvl9pPr marL="3617389" algn="l" defTabSz="452175" rtl="0" eaLnBrk="1" latinLnBrk="0" hangingPunct="1">
              <a:defRPr sz="1800" kern="1200">
                <a:solidFill>
                  <a:schemeClr val="lt1"/>
                </a:solidFill>
                <a:latin typeface="+mn-lt"/>
                <a:ea typeface="+mn-ea"/>
                <a:cs typeface="+mn-cs"/>
              </a:defRPr>
            </a:lvl9pPr>
          </a:lstStyle>
          <a:p>
            <a:pPr marL="0" marR="0" lvl="0" indent="0" algn="ctr" defTabSz="452175"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ysClr val="window" lastClr="FFFFFF"/>
              </a:solidFill>
              <a:effectLst/>
              <a:uLnTx/>
              <a:uFillTx/>
              <a:latin typeface="微软雅黑"/>
              <a:ea typeface="微软雅黑"/>
              <a:cs typeface="微软雅黑"/>
            </a:endParaRPr>
          </a:p>
        </p:txBody>
      </p:sp>
      <p:sp>
        <p:nvSpPr>
          <p:cNvPr id="33" name="右箭头 32"/>
          <p:cNvSpPr/>
          <p:nvPr/>
        </p:nvSpPr>
        <p:spPr>
          <a:xfrm>
            <a:off x="5479650" y="1664244"/>
            <a:ext cx="402344" cy="4846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zh-CN"/>
            </a:defPPr>
            <a:lvl1pPr marL="0" algn="l" defTabSz="452175" rtl="0" eaLnBrk="1" latinLnBrk="0" hangingPunct="1">
              <a:defRPr sz="1800" kern="1200">
                <a:solidFill>
                  <a:schemeClr val="lt1"/>
                </a:solidFill>
                <a:latin typeface="+mn-lt"/>
                <a:ea typeface="+mn-ea"/>
                <a:cs typeface="+mn-cs"/>
              </a:defRPr>
            </a:lvl1pPr>
            <a:lvl2pPr marL="452175" algn="l" defTabSz="452175" rtl="0" eaLnBrk="1" latinLnBrk="0" hangingPunct="1">
              <a:defRPr sz="1800" kern="1200">
                <a:solidFill>
                  <a:schemeClr val="lt1"/>
                </a:solidFill>
                <a:latin typeface="+mn-lt"/>
                <a:ea typeface="+mn-ea"/>
                <a:cs typeface="+mn-cs"/>
              </a:defRPr>
            </a:lvl2pPr>
            <a:lvl3pPr marL="904344" algn="l" defTabSz="452175" rtl="0" eaLnBrk="1" latinLnBrk="0" hangingPunct="1">
              <a:defRPr sz="1800" kern="1200">
                <a:solidFill>
                  <a:schemeClr val="lt1"/>
                </a:solidFill>
                <a:latin typeface="+mn-lt"/>
                <a:ea typeface="+mn-ea"/>
                <a:cs typeface="+mn-cs"/>
              </a:defRPr>
            </a:lvl3pPr>
            <a:lvl4pPr marL="1356528" algn="l" defTabSz="452175" rtl="0" eaLnBrk="1" latinLnBrk="0" hangingPunct="1">
              <a:defRPr sz="1800" kern="1200">
                <a:solidFill>
                  <a:schemeClr val="lt1"/>
                </a:solidFill>
                <a:latin typeface="+mn-lt"/>
                <a:ea typeface="+mn-ea"/>
                <a:cs typeface="+mn-cs"/>
              </a:defRPr>
            </a:lvl4pPr>
            <a:lvl5pPr marL="1808698" algn="l" defTabSz="452175" rtl="0" eaLnBrk="1" latinLnBrk="0" hangingPunct="1">
              <a:defRPr sz="1800" kern="1200">
                <a:solidFill>
                  <a:schemeClr val="lt1"/>
                </a:solidFill>
                <a:latin typeface="+mn-lt"/>
                <a:ea typeface="+mn-ea"/>
                <a:cs typeface="+mn-cs"/>
              </a:defRPr>
            </a:lvl5pPr>
            <a:lvl6pPr marL="2260870" algn="l" defTabSz="452175" rtl="0" eaLnBrk="1" latinLnBrk="0" hangingPunct="1">
              <a:defRPr sz="1800" kern="1200">
                <a:solidFill>
                  <a:schemeClr val="lt1"/>
                </a:solidFill>
                <a:latin typeface="+mn-lt"/>
                <a:ea typeface="+mn-ea"/>
                <a:cs typeface="+mn-cs"/>
              </a:defRPr>
            </a:lvl6pPr>
            <a:lvl7pPr marL="2713045" algn="l" defTabSz="452175" rtl="0" eaLnBrk="1" latinLnBrk="0" hangingPunct="1">
              <a:defRPr sz="1800" kern="1200">
                <a:solidFill>
                  <a:schemeClr val="lt1"/>
                </a:solidFill>
                <a:latin typeface="+mn-lt"/>
                <a:ea typeface="+mn-ea"/>
                <a:cs typeface="+mn-cs"/>
              </a:defRPr>
            </a:lvl7pPr>
            <a:lvl8pPr marL="3165216" algn="l" defTabSz="452175" rtl="0" eaLnBrk="1" latinLnBrk="0" hangingPunct="1">
              <a:defRPr sz="1800" kern="1200">
                <a:solidFill>
                  <a:schemeClr val="lt1"/>
                </a:solidFill>
                <a:latin typeface="+mn-lt"/>
                <a:ea typeface="+mn-ea"/>
                <a:cs typeface="+mn-cs"/>
              </a:defRPr>
            </a:lvl8pPr>
            <a:lvl9pPr marL="3617389" algn="l" defTabSz="452175" rtl="0" eaLnBrk="1" latinLnBrk="0" hangingPunct="1">
              <a:defRPr sz="1800" kern="1200">
                <a:solidFill>
                  <a:schemeClr val="lt1"/>
                </a:solidFill>
                <a:latin typeface="+mn-lt"/>
                <a:ea typeface="+mn-ea"/>
                <a:cs typeface="+mn-cs"/>
              </a:defRPr>
            </a:lvl9pPr>
          </a:lstStyle>
          <a:p>
            <a:pPr marL="0" marR="0" lvl="0" indent="0" algn="ctr" defTabSz="452175"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ysClr val="window" lastClr="FFFFFF"/>
              </a:solidFill>
              <a:effectLst/>
              <a:uLnTx/>
              <a:uFillTx/>
              <a:latin typeface="微软雅黑"/>
              <a:ea typeface="微软雅黑"/>
              <a:cs typeface="微软雅黑"/>
            </a:endParaRPr>
          </a:p>
        </p:txBody>
      </p:sp>
      <p:sp>
        <p:nvSpPr>
          <p:cNvPr id="34" name="文本框 8"/>
          <p:cNvSpPr txBox="1"/>
          <p:nvPr/>
        </p:nvSpPr>
        <p:spPr>
          <a:xfrm>
            <a:off x="2577485" y="1016813"/>
            <a:ext cx="2794381" cy="1615827"/>
          </a:xfrm>
          <a:prstGeom prst="rect">
            <a:avLst/>
          </a:prstGeom>
          <a:noFill/>
        </p:spPr>
        <p:txBody>
          <a:bodyPr wrap="square" rtlCol="0">
            <a:spAutoFit/>
          </a:bodyPr>
          <a:lstStyle>
            <a:defPPr>
              <a:defRPr lang="zh-CN"/>
            </a:defPPr>
            <a:lvl1pPr marL="0" algn="l" defTabSz="452175" rtl="0" eaLnBrk="1" latinLnBrk="0" hangingPunct="1">
              <a:defRPr sz="1800" kern="1200">
                <a:solidFill>
                  <a:schemeClr val="tx1"/>
                </a:solidFill>
                <a:latin typeface="+mn-lt"/>
                <a:ea typeface="+mn-ea"/>
                <a:cs typeface="+mn-cs"/>
              </a:defRPr>
            </a:lvl1pPr>
            <a:lvl2pPr marL="452175" algn="l" defTabSz="452175" rtl="0" eaLnBrk="1" latinLnBrk="0" hangingPunct="1">
              <a:defRPr sz="1800" kern="1200">
                <a:solidFill>
                  <a:schemeClr val="tx1"/>
                </a:solidFill>
                <a:latin typeface="+mn-lt"/>
                <a:ea typeface="+mn-ea"/>
                <a:cs typeface="+mn-cs"/>
              </a:defRPr>
            </a:lvl2pPr>
            <a:lvl3pPr marL="904344" algn="l" defTabSz="452175" rtl="0" eaLnBrk="1" latinLnBrk="0" hangingPunct="1">
              <a:defRPr sz="1800" kern="1200">
                <a:solidFill>
                  <a:schemeClr val="tx1"/>
                </a:solidFill>
                <a:latin typeface="+mn-lt"/>
                <a:ea typeface="+mn-ea"/>
                <a:cs typeface="+mn-cs"/>
              </a:defRPr>
            </a:lvl3pPr>
            <a:lvl4pPr marL="1356528" algn="l" defTabSz="452175" rtl="0" eaLnBrk="1" latinLnBrk="0" hangingPunct="1">
              <a:defRPr sz="1800" kern="1200">
                <a:solidFill>
                  <a:schemeClr val="tx1"/>
                </a:solidFill>
                <a:latin typeface="+mn-lt"/>
                <a:ea typeface="+mn-ea"/>
                <a:cs typeface="+mn-cs"/>
              </a:defRPr>
            </a:lvl4pPr>
            <a:lvl5pPr marL="1808698" algn="l" defTabSz="452175" rtl="0" eaLnBrk="1" latinLnBrk="0" hangingPunct="1">
              <a:defRPr sz="1800" kern="1200">
                <a:solidFill>
                  <a:schemeClr val="tx1"/>
                </a:solidFill>
                <a:latin typeface="+mn-lt"/>
                <a:ea typeface="+mn-ea"/>
                <a:cs typeface="+mn-cs"/>
              </a:defRPr>
            </a:lvl5pPr>
            <a:lvl6pPr marL="2260870" algn="l" defTabSz="452175" rtl="0" eaLnBrk="1" latinLnBrk="0" hangingPunct="1">
              <a:defRPr sz="1800" kern="1200">
                <a:solidFill>
                  <a:schemeClr val="tx1"/>
                </a:solidFill>
                <a:latin typeface="+mn-lt"/>
                <a:ea typeface="+mn-ea"/>
                <a:cs typeface="+mn-cs"/>
              </a:defRPr>
            </a:lvl6pPr>
            <a:lvl7pPr marL="2713045" algn="l" defTabSz="452175" rtl="0" eaLnBrk="1" latinLnBrk="0" hangingPunct="1">
              <a:defRPr sz="1800" kern="1200">
                <a:solidFill>
                  <a:schemeClr val="tx1"/>
                </a:solidFill>
                <a:latin typeface="+mn-lt"/>
                <a:ea typeface="+mn-ea"/>
                <a:cs typeface="+mn-cs"/>
              </a:defRPr>
            </a:lvl7pPr>
            <a:lvl8pPr marL="3165216" algn="l" defTabSz="452175" rtl="0" eaLnBrk="1" latinLnBrk="0" hangingPunct="1">
              <a:defRPr sz="1800" kern="1200">
                <a:solidFill>
                  <a:schemeClr val="tx1"/>
                </a:solidFill>
                <a:latin typeface="+mn-lt"/>
                <a:ea typeface="+mn-ea"/>
                <a:cs typeface="+mn-cs"/>
              </a:defRPr>
            </a:lvl8pPr>
            <a:lvl9pPr marL="3617389" algn="l" defTabSz="452175"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Ø"/>
            </a:pPr>
            <a:r>
              <a:rPr kumimoji="1" lang="zh-CN" altLang="en-US" sz="1100" dirty="0">
                <a:latin typeface="微软雅黑"/>
                <a:ea typeface="微软雅黑"/>
                <a:cs typeface="微软雅黑"/>
              </a:rPr>
              <a:t>业务需求的实现需要修改多个平台代码，</a:t>
            </a:r>
            <a:r>
              <a:rPr kumimoji="1" lang="zh-CN" altLang="en-US" sz="1100" dirty="0">
                <a:solidFill>
                  <a:srgbClr val="800000"/>
                </a:solidFill>
                <a:latin typeface="微软雅黑"/>
                <a:ea typeface="微软雅黑"/>
                <a:cs typeface="微软雅黑"/>
              </a:rPr>
              <a:t>业务与平台代码相互交织</a:t>
            </a:r>
            <a:r>
              <a:rPr kumimoji="1" lang="zh-CN" altLang="en-US" sz="1100" dirty="0">
                <a:latin typeface="微软雅黑"/>
                <a:ea typeface="微软雅黑"/>
                <a:cs typeface="微软雅黑"/>
              </a:rPr>
              <a:t>；</a:t>
            </a:r>
            <a:endParaRPr kumimoji="1" lang="en-US" altLang="zh-CN" sz="1100" dirty="0">
              <a:latin typeface="微软雅黑"/>
              <a:ea typeface="微软雅黑"/>
              <a:cs typeface="微软雅黑"/>
            </a:endParaRPr>
          </a:p>
          <a:p>
            <a:pPr marL="285750" indent="-285750">
              <a:lnSpc>
                <a:spcPct val="150000"/>
              </a:lnSpc>
              <a:buFont typeface="Wingdings" charset="2"/>
              <a:buChar char="Ø"/>
            </a:pPr>
            <a:r>
              <a:rPr kumimoji="1" lang="zh-CN" altLang="en-US" sz="1100" dirty="0">
                <a:solidFill>
                  <a:srgbClr val="800000"/>
                </a:solidFill>
                <a:latin typeface="微软雅黑"/>
                <a:ea typeface="微软雅黑"/>
                <a:cs typeface="微软雅黑"/>
              </a:rPr>
              <a:t>业务需求与平台发布周期相互依赖</a:t>
            </a:r>
            <a:r>
              <a:rPr kumimoji="1" lang="zh-CN" altLang="en-US" sz="1100" dirty="0">
                <a:latin typeface="微软雅黑"/>
                <a:ea typeface="微软雅黑"/>
                <a:cs typeface="微软雅黑"/>
              </a:rPr>
              <a:t>，周期长、测试联调复杂度高</a:t>
            </a:r>
            <a:endParaRPr kumimoji="1" lang="en-US" altLang="zh-CN" sz="1100" dirty="0">
              <a:solidFill>
                <a:srgbClr val="800000"/>
              </a:solidFill>
              <a:latin typeface="微软雅黑"/>
              <a:ea typeface="微软雅黑"/>
              <a:cs typeface="微软雅黑"/>
            </a:endParaRPr>
          </a:p>
          <a:p>
            <a:pPr marL="285750" indent="-285750">
              <a:lnSpc>
                <a:spcPct val="150000"/>
              </a:lnSpc>
              <a:buFont typeface="Wingdings" charset="2"/>
              <a:buChar char="Ø"/>
            </a:pPr>
            <a:r>
              <a:rPr kumimoji="1" lang="zh-CN" altLang="en-US" sz="1100" dirty="0">
                <a:solidFill>
                  <a:srgbClr val="800000"/>
                </a:solidFill>
                <a:latin typeface="微软雅黑"/>
                <a:ea typeface="微软雅黑"/>
                <a:cs typeface="微软雅黑"/>
              </a:rPr>
              <a:t>业务间相互交织</a:t>
            </a:r>
            <a:r>
              <a:rPr kumimoji="1" lang="zh-CN" altLang="en-US" sz="1100" dirty="0">
                <a:latin typeface="微软雅黑"/>
                <a:ea typeface="微软雅黑"/>
                <a:cs typeface="微软雅黑"/>
              </a:rPr>
              <a:t>，任何改动都会影响到其他业务，且不易测试出相关影响</a:t>
            </a:r>
            <a:endParaRPr kumimoji="1" lang="en-US" altLang="zh-CN" sz="1100" dirty="0">
              <a:latin typeface="微软雅黑"/>
              <a:ea typeface="微软雅黑"/>
              <a:cs typeface="微软雅黑"/>
            </a:endParaRPr>
          </a:p>
        </p:txBody>
      </p:sp>
      <p:sp>
        <p:nvSpPr>
          <p:cNvPr id="35" name="文本框 15"/>
          <p:cNvSpPr txBox="1"/>
          <p:nvPr/>
        </p:nvSpPr>
        <p:spPr>
          <a:xfrm>
            <a:off x="5933300" y="1053346"/>
            <a:ext cx="2952328" cy="1615827"/>
          </a:xfrm>
          <a:prstGeom prst="rect">
            <a:avLst/>
          </a:prstGeom>
          <a:noFill/>
        </p:spPr>
        <p:txBody>
          <a:bodyPr wrap="square" rtlCol="0">
            <a:spAutoFit/>
          </a:bodyPr>
          <a:lstStyle>
            <a:defPPr>
              <a:defRPr lang="zh-CN"/>
            </a:defPPr>
            <a:lvl1pPr marL="0" algn="l" defTabSz="452175" rtl="0" eaLnBrk="1" latinLnBrk="0" hangingPunct="1">
              <a:defRPr sz="1800" kern="1200">
                <a:solidFill>
                  <a:schemeClr val="tx1"/>
                </a:solidFill>
                <a:latin typeface="+mn-lt"/>
                <a:ea typeface="+mn-ea"/>
                <a:cs typeface="+mn-cs"/>
              </a:defRPr>
            </a:lvl1pPr>
            <a:lvl2pPr marL="452175" algn="l" defTabSz="452175" rtl="0" eaLnBrk="1" latinLnBrk="0" hangingPunct="1">
              <a:defRPr sz="1800" kern="1200">
                <a:solidFill>
                  <a:schemeClr val="tx1"/>
                </a:solidFill>
                <a:latin typeface="+mn-lt"/>
                <a:ea typeface="+mn-ea"/>
                <a:cs typeface="+mn-cs"/>
              </a:defRPr>
            </a:lvl2pPr>
            <a:lvl3pPr marL="904344" algn="l" defTabSz="452175" rtl="0" eaLnBrk="1" latinLnBrk="0" hangingPunct="1">
              <a:defRPr sz="1800" kern="1200">
                <a:solidFill>
                  <a:schemeClr val="tx1"/>
                </a:solidFill>
                <a:latin typeface="+mn-lt"/>
                <a:ea typeface="+mn-ea"/>
                <a:cs typeface="+mn-cs"/>
              </a:defRPr>
            </a:lvl3pPr>
            <a:lvl4pPr marL="1356528" algn="l" defTabSz="452175" rtl="0" eaLnBrk="1" latinLnBrk="0" hangingPunct="1">
              <a:defRPr sz="1800" kern="1200">
                <a:solidFill>
                  <a:schemeClr val="tx1"/>
                </a:solidFill>
                <a:latin typeface="+mn-lt"/>
                <a:ea typeface="+mn-ea"/>
                <a:cs typeface="+mn-cs"/>
              </a:defRPr>
            </a:lvl4pPr>
            <a:lvl5pPr marL="1808698" algn="l" defTabSz="452175" rtl="0" eaLnBrk="1" latinLnBrk="0" hangingPunct="1">
              <a:defRPr sz="1800" kern="1200">
                <a:solidFill>
                  <a:schemeClr val="tx1"/>
                </a:solidFill>
                <a:latin typeface="+mn-lt"/>
                <a:ea typeface="+mn-ea"/>
                <a:cs typeface="+mn-cs"/>
              </a:defRPr>
            </a:lvl5pPr>
            <a:lvl6pPr marL="2260870" algn="l" defTabSz="452175" rtl="0" eaLnBrk="1" latinLnBrk="0" hangingPunct="1">
              <a:defRPr sz="1800" kern="1200">
                <a:solidFill>
                  <a:schemeClr val="tx1"/>
                </a:solidFill>
                <a:latin typeface="+mn-lt"/>
                <a:ea typeface="+mn-ea"/>
                <a:cs typeface="+mn-cs"/>
              </a:defRPr>
            </a:lvl6pPr>
            <a:lvl7pPr marL="2713045" algn="l" defTabSz="452175" rtl="0" eaLnBrk="1" latinLnBrk="0" hangingPunct="1">
              <a:defRPr sz="1800" kern="1200">
                <a:solidFill>
                  <a:schemeClr val="tx1"/>
                </a:solidFill>
                <a:latin typeface="+mn-lt"/>
                <a:ea typeface="+mn-ea"/>
                <a:cs typeface="+mn-cs"/>
              </a:defRPr>
            </a:lvl7pPr>
            <a:lvl8pPr marL="3165216" algn="l" defTabSz="452175" rtl="0" eaLnBrk="1" latinLnBrk="0" hangingPunct="1">
              <a:defRPr sz="1800" kern="1200">
                <a:solidFill>
                  <a:schemeClr val="tx1"/>
                </a:solidFill>
                <a:latin typeface="+mn-lt"/>
                <a:ea typeface="+mn-ea"/>
                <a:cs typeface="+mn-cs"/>
              </a:defRPr>
            </a:lvl8pPr>
            <a:lvl9pPr marL="3617389" algn="l" defTabSz="452175"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Ø"/>
            </a:pPr>
            <a:r>
              <a:rPr kumimoji="1" lang="zh-CN" altLang="en-US" sz="1100" dirty="0">
                <a:latin typeface="微软雅黑"/>
                <a:ea typeface="微软雅黑"/>
                <a:cs typeface="微软雅黑"/>
              </a:rPr>
              <a:t>业务方开发业务需求时，</a:t>
            </a:r>
            <a:r>
              <a:rPr kumimoji="1" lang="zh-CN" altLang="en-US" sz="1100" dirty="0">
                <a:solidFill>
                  <a:srgbClr val="800000"/>
                </a:solidFill>
                <a:latin typeface="微软雅黑"/>
                <a:ea typeface="微软雅黑"/>
                <a:cs typeface="微软雅黑"/>
              </a:rPr>
              <a:t>不需要修改平台代码</a:t>
            </a:r>
            <a:r>
              <a:rPr kumimoji="1" lang="zh-CN" altLang="en-US" sz="1100" dirty="0">
                <a:latin typeface="微软雅黑"/>
                <a:ea typeface="微软雅黑"/>
                <a:cs typeface="微软雅黑"/>
              </a:rPr>
              <a:t>，使用平台暴露的可扩展点</a:t>
            </a:r>
            <a:endParaRPr kumimoji="1" lang="en-US" altLang="zh-CN" sz="1100" dirty="0">
              <a:latin typeface="微软雅黑"/>
              <a:ea typeface="微软雅黑"/>
              <a:cs typeface="微软雅黑"/>
            </a:endParaRPr>
          </a:p>
          <a:p>
            <a:pPr marL="285750" indent="-285750">
              <a:lnSpc>
                <a:spcPct val="150000"/>
              </a:lnSpc>
              <a:buFont typeface="Wingdings" charset="2"/>
              <a:buChar char="Ø"/>
            </a:pPr>
            <a:r>
              <a:rPr kumimoji="1" lang="zh-CN" altLang="en-US" sz="1100" dirty="0">
                <a:latin typeface="微软雅黑"/>
                <a:ea typeface="微软雅黑"/>
                <a:cs typeface="微软雅黑"/>
              </a:rPr>
              <a:t>业务需求的发布不依赖于平台的发布节奏，</a:t>
            </a:r>
            <a:r>
              <a:rPr kumimoji="1" lang="zh-CN" altLang="en-US" sz="1100" dirty="0">
                <a:solidFill>
                  <a:srgbClr val="800000"/>
                </a:solidFill>
                <a:latin typeface="微软雅黑"/>
                <a:ea typeface="微软雅黑"/>
                <a:cs typeface="微软雅黑"/>
              </a:rPr>
              <a:t>业务与平台的发布节奏解耦</a:t>
            </a:r>
            <a:endParaRPr kumimoji="1" lang="en-US" altLang="zh-CN" sz="1100" dirty="0">
              <a:solidFill>
                <a:srgbClr val="800000"/>
              </a:solidFill>
              <a:latin typeface="微软雅黑"/>
              <a:ea typeface="微软雅黑"/>
              <a:cs typeface="微软雅黑"/>
            </a:endParaRPr>
          </a:p>
          <a:p>
            <a:pPr marL="285750" indent="-285750">
              <a:lnSpc>
                <a:spcPct val="150000"/>
              </a:lnSpc>
              <a:buFont typeface="Wingdings" charset="2"/>
              <a:buChar char="Ø"/>
            </a:pPr>
            <a:r>
              <a:rPr kumimoji="1" lang="zh-CN" altLang="en-US" sz="1100" dirty="0">
                <a:solidFill>
                  <a:srgbClr val="800000"/>
                </a:solidFill>
                <a:latin typeface="微软雅黑"/>
                <a:ea typeface="微软雅黑"/>
                <a:cs typeface="微软雅黑"/>
              </a:rPr>
              <a:t>各业务隔离后，不对其他业务产生影响</a:t>
            </a:r>
            <a:r>
              <a:rPr kumimoji="1" lang="zh-CN" altLang="en-US" sz="1100" dirty="0">
                <a:latin typeface="微软雅黑"/>
                <a:ea typeface="微软雅黑"/>
                <a:cs typeface="微软雅黑"/>
              </a:rPr>
              <a:t>，只需要针对修改的业务进行测试</a:t>
            </a:r>
            <a:endParaRPr kumimoji="1" lang="en-US" altLang="zh-CN" sz="1100" dirty="0">
              <a:latin typeface="微软雅黑"/>
              <a:ea typeface="微软雅黑"/>
              <a:cs typeface="微软雅黑"/>
            </a:endParaRPr>
          </a:p>
        </p:txBody>
      </p:sp>
      <p:sp>
        <p:nvSpPr>
          <p:cNvPr id="36" name="文本框 16"/>
          <p:cNvSpPr txBox="1"/>
          <p:nvPr/>
        </p:nvSpPr>
        <p:spPr>
          <a:xfrm>
            <a:off x="279973" y="3403807"/>
            <a:ext cx="2247349" cy="584775"/>
          </a:xfrm>
          <a:prstGeom prst="rect">
            <a:avLst/>
          </a:prstGeom>
          <a:noFill/>
        </p:spPr>
        <p:txBody>
          <a:bodyPr wrap="square" rtlCol="0">
            <a:spAutoFit/>
          </a:bodyPr>
          <a:lstStyle>
            <a:defPPr>
              <a:defRPr lang="zh-CN"/>
            </a:defPPr>
            <a:lvl1pPr marL="0" algn="l" defTabSz="452175" rtl="0" eaLnBrk="1" latinLnBrk="0" hangingPunct="1">
              <a:defRPr sz="1800" kern="1200">
                <a:solidFill>
                  <a:schemeClr val="tx1"/>
                </a:solidFill>
                <a:latin typeface="+mn-lt"/>
                <a:ea typeface="+mn-ea"/>
                <a:cs typeface="+mn-cs"/>
              </a:defRPr>
            </a:lvl1pPr>
            <a:lvl2pPr marL="452175" algn="l" defTabSz="452175" rtl="0" eaLnBrk="1" latinLnBrk="0" hangingPunct="1">
              <a:defRPr sz="1800" kern="1200">
                <a:solidFill>
                  <a:schemeClr val="tx1"/>
                </a:solidFill>
                <a:latin typeface="+mn-lt"/>
                <a:ea typeface="+mn-ea"/>
                <a:cs typeface="+mn-cs"/>
              </a:defRPr>
            </a:lvl2pPr>
            <a:lvl3pPr marL="904344" algn="l" defTabSz="452175" rtl="0" eaLnBrk="1" latinLnBrk="0" hangingPunct="1">
              <a:defRPr sz="1800" kern="1200">
                <a:solidFill>
                  <a:schemeClr val="tx1"/>
                </a:solidFill>
                <a:latin typeface="+mn-lt"/>
                <a:ea typeface="+mn-ea"/>
                <a:cs typeface="+mn-cs"/>
              </a:defRPr>
            </a:lvl3pPr>
            <a:lvl4pPr marL="1356528" algn="l" defTabSz="452175" rtl="0" eaLnBrk="1" latinLnBrk="0" hangingPunct="1">
              <a:defRPr sz="1800" kern="1200">
                <a:solidFill>
                  <a:schemeClr val="tx1"/>
                </a:solidFill>
                <a:latin typeface="+mn-lt"/>
                <a:ea typeface="+mn-ea"/>
                <a:cs typeface="+mn-cs"/>
              </a:defRPr>
            </a:lvl4pPr>
            <a:lvl5pPr marL="1808698" algn="l" defTabSz="452175" rtl="0" eaLnBrk="1" latinLnBrk="0" hangingPunct="1">
              <a:defRPr sz="1800" kern="1200">
                <a:solidFill>
                  <a:schemeClr val="tx1"/>
                </a:solidFill>
                <a:latin typeface="+mn-lt"/>
                <a:ea typeface="+mn-ea"/>
                <a:cs typeface="+mn-cs"/>
              </a:defRPr>
            </a:lvl5pPr>
            <a:lvl6pPr marL="2260870" algn="l" defTabSz="452175" rtl="0" eaLnBrk="1" latinLnBrk="0" hangingPunct="1">
              <a:defRPr sz="1800" kern="1200">
                <a:solidFill>
                  <a:schemeClr val="tx1"/>
                </a:solidFill>
                <a:latin typeface="+mn-lt"/>
                <a:ea typeface="+mn-ea"/>
                <a:cs typeface="+mn-cs"/>
              </a:defRPr>
            </a:lvl6pPr>
            <a:lvl7pPr marL="2713045" algn="l" defTabSz="452175" rtl="0" eaLnBrk="1" latinLnBrk="0" hangingPunct="1">
              <a:defRPr sz="1800" kern="1200">
                <a:solidFill>
                  <a:schemeClr val="tx1"/>
                </a:solidFill>
                <a:latin typeface="+mn-lt"/>
                <a:ea typeface="+mn-ea"/>
                <a:cs typeface="+mn-cs"/>
              </a:defRPr>
            </a:lvl7pPr>
            <a:lvl8pPr marL="3165216" algn="l" defTabSz="452175" rtl="0" eaLnBrk="1" latinLnBrk="0" hangingPunct="1">
              <a:defRPr sz="1800" kern="1200">
                <a:solidFill>
                  <a:schemeClr val="tx1"/>
                </a:solidFill>
                <a:latin typeface="+mn-lt"/>
                <a:ea typeface="+mn-ea"/>
                <a:cs typeface="+mn-cs"/>
              </a:defRPr>
            </a:lvl8pPr>
            <a:lvl9pPr marL="3617389" algn="l" defTabSz="452175" rtl="0" eaLnBrk="1" latinLnBrk="0" hangingPunct="1">
              <a:defRPr sz="1800" kern="1200">
                <a:solidFill>
                  <a:schemeClr val="tx1"/>
                </a:solidFill>
                <a:latin typeface="+mn-lt"/>
                <a:ea typeface="+mn-ea"/>
                <a:cs typeface="+mn-cs"/>
              </a:defRPr>
            </a:lvl9pPr>
          </a:lstStyle>
          <a:p>
            <a:pPr algn="ctr"/>
            <a:r>
              <a:rPr kumimoji="1" lang="zh-CN" altLang="en-US" sz="1600" dirty="0">
                <a:latin typeface="微软雅黑"/>
                <a:ea typeface="微软雅黑"/>
                <a:cs typeface="微软雅黑"/>
              </a:rPr>
              <a:t>业务开发效率提升</a:t>
            </a:r>
            <a:endParaRPr kumimoji="1" lang="en-US" altLang="zh-CN" sz="1600" dirty="0">
              <a:latin typeface="微软雅黑"/>
              <a:ea typeface="微软雅黑"/>
              <a:cs typeface="微软雅黑"/>
            </a:endParaRPr>
          </a:p>
          <a:p>
            <a:pPr algn="ctr"/>
            <a:r>
              <a:rPr kumimoji="1" lang="zh-CN" altLang="en-US" sz="1600" dirty="0">
                <a:latin typeface="微软雅黑"/>
                <a:ea typeface="微软雅黑"/>
                <a:cs typeface="微软雅黑"/>
              </a:rPr>
              <a:t>平台形成业务资产库</a:t>
            </a:r>
            <a:endParaRPr kumimoji="1" lang="en-US" altLang="zh-CN" sz="1600" dirty="0">
              <a:latin typeface="微软雅黑"/>
              <a:ea typeface="微软雅黑"/>
              <a:cs typeface="微软雅黑"/>
            </a:endParaRPr>
          </a:p>
        </p:txBody>
      </p:sp>
      <p:sp>
        <p:nvSpPr>
          <p:cNvPr id="37" name="矩形 36"/>
          <p:cNvSpPr/>
          <p:nvPr/>
        </p:nvSpPr>
        <p:spPr>
          <a:xfrm>
            <a:off x="2545221" y="3010668"/>
            <a:ext cx="2880319" cy="1944216"/>
          </a:xfrm>
          <a:prstGeom prst="rect">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defPPr>
              <a:defRPr lang="zh-CN"/>
            </a:defPPr>
            <a:lvl1pPr marL="0" algn="l" defTabSz="452175" rtl="0" eaLnBrk="1" latinLnBrk="0" hangingPunct="1">
              <a:defRPr sz="1800" kern="1200">
                <a:solidFill>
                  <a:schemeClr val="lt1"/>
                </a:solidFill>
                <a:latin typeface="+mn-lt"/>
                <a:ea typeface="+mn-ea"/>
                <a:cs typeface="+mn-cs"/>
              </a:defRPr>
            </a:lvl1pPr>
            <a:lvl2pPr marL="452175" algn="l" defTabSz="452175" rtl="0" eaLnBrk="1" latinLnBrk="0" hangingPunct="1">
              <a:defRPr sz="1800" kern="1200">
                <a:solidFill>
                  <a:schemeClr val="lt1"/>
                </a:solidFill>
                <a:latin typeface="+mn-lt"/>
                <a:ea typeface="+mn-ea"/>
                <a:cs typeface="+mn-cs"/>
              </a:defRPr>
            </a:lvl2pPr>
            <a:lvl3pPr marL="904344" algn="l" defTabSz="452175" rtl="0" eaLnBrk="1" latinLnBrk="0" hangingPunct="1">
              <a:defRPr sz="1800" kern="1200">
                <a:solidFill>
                  <a:schemeClr val="lt1"/>
                </a:solidFill>
                <a:latin typeface="+mn-lt"/>
                <a:ea typeface="+mn-ea"/>
                <a:cs typeface="+mn-cs"/>
              </a:defRPr>
            </a:lvl3pPr>
            <a:lvl4pPr marL="1356528" algn="l" defTabSz="452175" rtl="0" eaLnBrk="1" latinLnBrk="0" hangingPunct="1">
              <a:defRPr sz="1800" kern="1200">
                <a:solidFill>
                  <a:schemeClr val="lt1"/>
                </a:solidFill>
                <a:latin typeface="+mn-lt"/>
                <a:ea typeface="+mn-ea"/>
                <a:cs typeface="+mn-cs"/>
              </a:defRPr>
            </a:lvl4pPr>
            <a:lvl5pPr marL="1808698" algn="l" defTabSz="452175" rtl="0" eaLnBrk="1" latinLnBrk="0" hangingPunct="1">
              <a:defRPr sz="1800" kern="1200">
                <a:solidFill>
                  <a:schemeClr val="lt1"/>
                </a:solidFill>
                <a:latin typeface="+mn-lt"/>
                <a:ea typeface="+mn-ea"/>
                <a:cs typeface="+mn-cs"/>
              </a:defRPr>
            </a:lvl5pPr>
            <a:lvl6pPr marL="2260870" algn="l" defTabSz="452175" rtl="0" eaLnBrk="1" latinLnBrk="0" hangingPunct="1">
              <a:defRPr sz="1800" kern="1200">
                <a:solidFill>
                  <a:schemeClr val="lt1"/>
                </a:solidFill>
                <a:latin typeface="+mn-lt"/>
                <a:ea typeface="+mn-ea"/>
                <a:cs typeface="+mn-cs"/>
              </a:defRPr>
            </a:lvl6pPr>
            <a:lvl7pPr marL="2713045" algn="l" defTabSz="452175" rtl="0" eaLnBrk="1" latinLnBrk="0" hangingPunct="1">
              <a:defRPr sz="1800" kern="1200">
                <a:solidFill>
                  <a:schemeClr val="lt1"/>
                </a:solidFill>
                <a:latin typeface="+mn-lt"/>
                <a:ea typeface="+mn-ea"/>
                <a:cs typeface="+mn-cs"/>
              </a:defRPr>
            </a:lvl7pPr>
            <a:lvl8pPr marL="3165216" algn="l" defTabSz="452175" rtl="0" eaLnBrk="1" latinLnBrk="0" hangingPunct="1">
              <a:defRPr sz="1800" kern="1200">
                <a:solidFill>
                  <a:schemeClr val="lt1"/>
                </a:solidFill>
                <a:latin typeface="+mn-lt"/>
                <a:ea typeface="+mn-ea"/>
                <a:cs typeface="+mn-cs"/>
              </a:defRPr>
            </a:lvl8pPr>
            <a:lvl9pPr marL="3617389" algn="l" defTabSz="452175" rtl="0" eaLnBrk="1" latinLnBrk="0" hangingPunct="1">
              <a:defRPr sz="1800" kern="1200">
                <a:solidFill>
                  <a:schemeClr val="lt1"/>
                </a:solidFill>
                <a:latin typeface="+mn-lt"/>
                <a:ea typeface="+mn-ea"/>
                <a:cs typeface="+mn-cs"/>
              </a:defRPr>
            </a:lvl9pPr>
          </a:lstStyle>
          <a:p>
            <a:pPr marL="0" marR="0" lvl="0" indent="0" algn="ctr" defTabSz="452175"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ysClr val="window" lastClr="FFFFFF"/>
              </a:solidFill>
              <a:effectLst/>
              <a:uLnTx/>
              <a:uFillTx/>
              <a:latin typeface="微软雅黑"/>
              <a:ea typeface="微软雅黑"/>
              <a:cs typeface="微软雅黑"/>
            </a:endParaRPr>
          </a:p>
        </p:txBody>
      </p:sp>
      <p:sp>
        <p:nvSpPr>
          <p:cNvPr id="38" name="矩形 37"/>
          <p:cNvSpPr/>
          <p:nvPr/>
        </p:nvSpPr>
        <p:spPr>
          <a:xfrm>
            <a:off x="5881994" y="3010668"/>
            <a:ext cx="2982032" cy="1944216"/>
          </a:xfrm>
          <a:prstGeom prst="rect">
            <a:avLst/>
          </a:prstGeom>
          <a:no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defPPr>
              <a:defRPr lang="zh-CN"/>
            </a:defPPr>
            <a:lvl1pPr marL="0" algn="l" defTabSz="452175" rtl="0" eaLnBrk="1" latinLnBrk="0" hangingPunct="1">
              <a:defRPr sz="1800" kern="1200">
                <a:solidFill>
                  <a:schemeClr val="lt1"/>
                </a:solidFill>
                <a:latin typeface="+mn-lt"/>
                <a:ea typeface="+mn-ea"/>
                <a:cs typeface="+mn-cs"/>
              </a:defRPr>
            </a:lvl1pPr>
            <a:lvl2pPr marL="452175" algn="l" defTabSz="452175" rtl="0" eaLnBrk="1" latinLnBrk="0" hangingPunct="1">
              <a:defRPr sz="1800" kern="1200">
                <a:solidFill>
                  <a:schemeClr val="lt1"/>
                </a:solidFill>
                <a:latin typeface="+mn-lt"/>
                <a:ea typeface="+mn-ea"/>
                <a:cs typeface="+mn-cs"/>
              </a:defRPr>
            </a:lvl2pPr>
            <a:lvl3pPr marL="904344" algn="l" defTabSz="452175" rtl="0" eaLnBrk="1" latinLnBrk="0" hangingPunct="1">
              <a:defRPr sz="1800" kern="1200">
                <a:solidFill>
                  <a:schemeClr val="lt1"/>
                </a:solidFill>
                <a:latin typeface="+mn-lt"/>
                <a:ea typeface="+mn-ea"/>
                <a:cs typeface="+mn-cs"/>
              </a:defRPr>
            </a:lvl3pPr>
            <a:lvl4pPr marL="1356528" algn="l" defTabSz="452175" rtl="0" eaLnBrk="1" latinLnBrk="0" hangingPunct="1">
              <a:defRPr sz="1800" kern="1200">
                <a:solidFill>
                  <a:schemeClr val="lt1"/>
                </a:solidFill>
                <a:latin typeface="+mn-lt"/>
                <a:ea typeface="+mn-ea"/>
                <a:cs typeface="+mn-cs"/>
              </a:defRPr>
            </a:lvl4pPr>
            <a:lvl5pPr marL="1808698" algn="l" defTabSz="452175" rtl="0" eaLnBrk="1" latinLnBrk="0" hangingPunct="1">
              <a:defRPr sz="1800" kern="1200">
                <a:solidFill>
                  <a:schemeClr val="lt1"/>
                </a:solidFill>
                <a:latin typeface="+mn-lt"/>
                <a:ea typeface="+mn-ea"/>
                <a:cs typeface="+mn-cs"/>
              </a:defRPr>
            </a:lvl5pPr>
            <a:lvl6pPr marL="2260870" algn="l" defTabSz="452175" rtl="0" eaLnBrk="1" latinLnBrk="0" hangingPunct="1">
              <a:defRPr sz="1800" kern="1200">
                <a:solidFill>
                  <a:schemeClr val="lt1"/>
                </a:solidFill>
                <a:latin typeface="+mn-lt"/>
                <a:ea typeface="+mn-ea"/>
                <a:cs typeface="+mn-cs"/>
              </a:defRPr>
            </a:lvl6pPr>
            <a:lvl7pPr marL="2713045" algn="l" defTabSz="452175" rtl="0" eaLnBrk="1" latinLnBrk="0" hangingPunct="1">
              <a:defRPr sz="1800" kern="1200">
                <a:solidFill>
                  <a:schemeClr val="lt1"/>
                </a:solidFill>
                <a:latin typeface="+mn-lt"/>
                <a:ea typeface="+mn-ea"/>
                <a:cs typeface="+mn-cs"/>
              </a:defRPr>
            </a:lvl7pPr>
            <a:lvl8pPr marL="3165216" algn="l" defTabSz="452175" rtl="0" eaLnBrk="1" latinLnBrk="0" hangingPunct="1">
              <a:defRPr sz="1800" kern="1200">
                <a:solidFill>
                  <a:schemeClr val="lt1"/>
                </a:solidFill>
                <a:latin typeface="+mn-lt"/>
                <a:ea typeface="+mn-ea"/>
                <a:cs typeface="+mn-cs"/>
              </a:defRPr>
            </a:lvl8pPr>
            <a:lvl9pPr marL="3617389" algn="l" defTabSz="452175" rtl="0" eaLnBrk="1" latinLnBrk="0" hangingPunct="1">
              <a:defRPr sz="1800" kern="1200">
                <a:solidFill>
                  <a:schemeClr val="lt1"/>
                </a:solidFill>
                <a:latin typeface="+mn-lt"/>
                <a:ea typeface="+mn-ea"/>
                <a:cs typeface="+mn-cs"/>
              </a:defRPr>
            </a:lvl9pPr>
          </a:lstStyle>
          <a:p>
            <a:pPr marL="0" marR="0" lvl="0" indent="0" algn="ctr" defTabSz="452175"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ysClr val="window" lastClr="FFFFFF"/>
              </a:solidFill>
              <a:effectLst/>
              <a:uLnTx/>
              <a:uFillTx/>
              <a:latin typeface="微软雅黑"/>
              <a:ea typeface="微软雅黑"/>
              <a:cs typeface="微软雅黑"/>
            </a:endParaRPr>
          </a:p>
        </p:txBody>
      </p:sp>
      <p:sp>
        <p:nvSpPr>
          <p:cNvPr id="39" name="右箭头 38"/>
          <p:cNvSpPr/>
          <p:nvPr/>
        </p:nvSpPr>
        <p:spPr>
          <a:xfrm>
            <a:off x="5475431" y="3730748"/>
            <a:ext cx="402344" cy="484632"/>
          </a:xfrm>
          <a:prstGeom prs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zh-CN"/>
            </a:defPPr>
            <a:lvl1pPr marL="0" algn="l" defTabSz="452175" rtl="0" eaLnBrk="1" latinLnBrk="0" hangingPunct="1">
              <a:defRPr sz="1800" kern="1200">
                <a:solidFill>
                  <a:schemeClr val="lt1"/>
                </a:solidFill>
                <a:latin typeface="+mn-lt"/>
                <a:ea typeface="+mn-ea"/>
                <a:cs typeface="+mn-cs"/>
              </a:defRPr>
            </a:lvl1pPr>
            <a:lvl2pPr marL="452175" algn="l" defTabSz="452175" rtl="0" eaLnBrk="1" latinLnBrk="0" hangingPunct="1">
              <a:defRPr sz="1800" kern="1200">
                <a:solidFill>
                  <a:schemeClr val="lt1"/>
                </a:solidFill>
                <a:latin typeface="+mn-lt"/>
                <a:ea typeface="+mn-ea"/>
                <a:cs typeface="+mn-cs"/>
              </a:defRPr>
            </a:lvl2pPr>
            <a:lvl3pPr marL="904344" algn="l" defTabSz="452175" rtl="0" eaLnBrk="1" latinLnBrk="0" hangingPunct="1">
              <a:defRPr sz="1800" kern="1200">
                <a:solidFill>
                  <a:schemeClr val="lt1"/>
                </a:solidFill>
                <a:latin typeface="+mn-lt"/>
                <a:ea typeface="+mn-ea"/>
                <a:cs typeface="+mn-cs"/>
              </a:defRPr>
            </a:lvl3pPr>
            <a:lvl4pPr marL="1356528" algn="l" defTabSz="452175" rtl="0" eaLnBrk="1" latinLnBrk="0" hangingPunct="1">
              <a:defRPr sz="1800" kern="1200">
                <a:solidFill>
                  <a:schemeClr val="lt1"/>
                </a:solidFill>
                <a:latin typeface="+mn-lt"/>
                <a:ea typeface="+mn-ea"/>
                <a:cs typeface="+mn-cs"/>
              </a:defRPr>
            </a:lvl4pPr>
            <a:lvl5pPr marL="1808698" algn="l" defTabSz="452175" rtl="0" eaLnBrk="1" latinLnBrk="0" hangingPunct="1">
              <a:defRPr sz="1800" kern="1200">
                <a:solidFill>
                  <a:schemeClr val="lt1"/>
                </a:solidFill>
                <a:latin typeface="+mn-lt"/>
                <a:ea typeface="+mn-ea"/>
                <a:cs typeface="+mn-cs"/>
              </a:defRPr>
            </a:lvl5pPr>
            <a:lvl6pPr marL="2260870" algn="l" defTabSz="452175" rtl="0" eaLnBrk="1" latinLnBrk="0" hangingPunct="1">
              <a:defRPr sz="1800" kern="1200">
                <a:solidFill>
                  <a:schemeClr val="lt1"/>
                </a:solidFill>
                <a:latin typeface="+mn-lt"/>
                <a:ea typeface="+mn-ea"/>
                <a:cs typeface="+mn-cs"/>
              </a:defRPr>
            </a:lvl6pPr>
            <a:lvl7pPr marL="2713045" algn="l" defTabSz="452175" rtl="0" eaLnBrk="1" latinLnBrk="0" hangingPunct="1">
              <a:defRPr sz="1800" kern="1200">
                <a:solidFill>
                  <a:schemeClr val="lt1"/>
                </a:solidFill>
                <a:latin typeface="+mn-lt"/>
                <a:ea typeface="+mn-ea"/>
                <a:cs typeface="+mn-cs"/>
              </a:defRPr>
            </a:lvl7pPr>
            <a:lvl8pPr marL="3165216" algn="l" defTabSz="452175" rtl="0" eaLnBrk="1" latinLnBrk="0" hangingPunct="1">
              <a:defRPr sz="1800" kern="1200">
                <a:solidFill>
                  <a:schemeClr val="lt1"/>
                </a:solidFill>
                <a:latin typeface="+mn-lt"/>
                <a:ea typeface="+mn-ea"/>
                <a:cs typeface="+mn-cs"/>
              </a:defRPr>
            </a:lvl8pPr>
            <a:lvl9pPr marL="3617389" algn="l" defTabSz="452175" rtl="0" eaLnBrk="1" latinLnBrk="0" hangingPunct="1">
              <a:defRPr sz="1800" kern="1200">
                <a:solidFill>
                  <a:schemeClr val="lt1"/>
                </a:solidFill>
                <a:latin typeface="+mn-lt"/>
                <a:ea typeface="+mn-ea"/>
                <a:cs typeface="+mn-cs"/>
              </a:defRPr>
            </a:lvl9pPr>
          </a:lstStyle>
          <a:p>
            <a:pPr marL="0" marR="0" lvl="0" indent="0" algn="ctr" defTabSz="452175"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ysClr val="window" lastClr="FFFFFF"/>
              </a:solidFill>
              <a:effectLst/>
              <a:uLnTx/>
              <a:uFillTx/>
              <a:latin typeface="微软雅黑"/>
              <a:ea typeface="微软雅黑"/>
              <a:cs typeface="微软雅黑"/>
            </a:endParaRPr>
          </a:p>
        </p:txBody>
      </p:sp>
      <p:sp>
        <p:nvSpPr>
          <p:cNvPr id="40" name="文本框 20"/>
          <p:cNvSpPr txBox="1"/>
          <p:nvPr/>
        </p:nvSpPr>
        <p:spPr>
          <a:xfrm>
            <a:off x="2526152" y="3082676"/>
            <a:ext cx="2794381" cy="1869743"/>
          </a:xfrm>
          <a:prstGeom prst="rect">
            <a:avLst/>
          </a:prstGeom>
          <a:noFill/>
        </p:spPr>
        <p:txBody>
          <a:bodyPr wrap="square" rtlCol="0">
            <a:spAutoFit/>
          </a:bodyPr>
          <a:lstStyle>
            <a:defPPr>
              <a:defRPr lang="zh-CN"/>
            </a:defPPr>
            <a:lvl1pPr marL="0" algn="l" defTabSz="452175" rtl="0" eaLnBrk="1" latinLnBrk="0" hangingPunct="1">
              <a:defRPr sz="1800" kern="1200">
                <a:solidFill>
                  <a:schemeClr val="tx1"/>
                </a:solidFill>
                <a:latin typeface="+mn-lt"/>
                <a:ea typeface="+mn-ea"/>
                <a:cs typeface="+mn-cs"/>
              </a:defRPr>
            </a:lvl1pPr>
            <a:lvl2pPr marL="452175" algn="l" defTabSz="452175" rtl="0" eaLnBrk="1" latinLnBrk="0" hangingPunct="1">
              <a:defRPr sz="1800" kern="1200">
                <a:solidFill>
                  <a:schemeClr val="tx1"/>
                </a:solidFill>
                <a:latin typeface="+mn-lt"/>
                <a:ea typeface="+mn-ea"/>
                <a:cs typeface="+mn-cs"/>
              </a:defRPr>
            </a:lvl2pPr>
            <a:lvl3pPr marL="904344" algn="l" defTabSz="452175" rtl="0" eaLnBrk="1" latinLnBrk="0" hangingPunct="1">
              <a:defRPr sz="1800" kern="1200">
                <a:solidFill>
                  <a:schemeClr val="tx1"/>
                </a:solidFill>
                <a:latin typeface="+mn-lt"/>
                <a:ea typeface="+mn-ea"/>
                <a:cs typeface="+mn-cs"/>
              </a:defRPr>
            </a:lvl3pPr>
            <a:lvl4pPr marL="1356528" algn="l" defTabSz="452175" rtl="0" eaLnBrk="1" latinLnBrk="0" hangingPunct="1">
              <a:defRPr sz="1800" kern="1200">
                <a:solidFill>
                  <a:schemeClr val="tx1"/>
                </a:solidFill>
                <a:latin typeface="+mn-lt"/>
                <a:ea typeface="+mn-ea"/>
                <a:cs typeface="+mn-cs"/>
              </a:defRPr>
            </a:lvl4pPr>
            <a:lvl5pPr marL="1808698" algn="l" defTabSz="452175" rtl="0" eaLnBrk="1" latinLnBrk="0" hangingPunct="1">
              <a:defRPr sz="1800" kern="1200">
                <a:solidFill>
                  <a:schemeClr val="tx1"/>
                </a:solidFill>
                <a:latin typeface="+mn-lt"/>
                <a:ea typeface="+mn-ea"/>
                <a:cs typeface="+mn-cs"/>
              </a:defRPr>
            </a:lvl5pPr>
            <a:lvl6pPr marL="2260870" algn="l" defTabSz="452175" rtl="0" eaLnBrk="1" latinLnBrk="0" hangingPunct="1">
              <a:defRPr sz="1800" kern="1200">
                <a:solidFill>
                  <a:schemeClr val="tx1"/>
                </a:solidFill>
                <a:latin typeface="+mn-lt"/>
                <a:ea typeface="+mn-ea"/>
                <a:cs typeface="+mn-cs"/>
              </a:defRPr>
            </a:lvl6pPr>
            <a:lvl7pPr marL="2713045" algn="l" defTabSz="452175" rtl="0" eaLnBrk="1" latinLnBrk="0" hangingPunct="1">
              <a:defRPr sz="1800" kern="1200">
                <a:solidFill>
                  <a:schemeClr val="tx1"/>
                </a:solidFill>
                <a:latin typeface="+mn-lt"/>
                <a:ea typeface="+mn-ea"/>
                <a:cs typeface="+mn-cs"/>
              </a:defRPr>
            </a:lvl7pPr>
            <a:lvl8pPr marL="3165216" algn="l" defTabSz="452175" rtl="0" eaLnBrk="1" latinLnBrk="0" hangingPunct="1">
              <a:defRPr sz="1800" kern="1200">
                <a:solidFill>
                  <a:schemeClr val="tx1"/>
                </a:solidFill>
                <a:latin typeface="+mn-lt"/>
                <a:ea typeface="+mn-ea"/>
                <a:cs typeface="+mn-cs"/>
              </a:defRPr>
            </a:lvl8pPr>
            <a:lvl9pPr marL="3617389" algn="l" defTabSz="452175"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Ø"/>
            </a:pPr>
            <a:r>
              <a:rPr kumimoji="1" lang="zh-CN" altLang="en-US" sz="1100" dirty="0">
                <a:latin typeface="微软雅黑"/>
                <a:ea typeface="微软雅黑"/>
                <a:cs typeface="微软雅黑"/>
              </a:rPr>
              <a:t>业务需求从提出到上线平均周期</a:t>
            </a:r>
            <a:r>
              <a:rPr kumimoji="1" lang="en-US" altLang="zh-CN" sz="1100" dirty="0">
                <a:solidFill>
                  <a:srgbClr val="800000"/>
                </a:solidFill>
                <a:latin typeface="微软雅黑"/>
                <a:ea typeface="微软雅黑"/>
                <a:cs typeface="微软雅黑"/>
              </a:rPr>
              <a:t>21</a:t>
            </a:r>
            <a:r>
              <a:rPr kumimoji="1" lang="zh-CN" altLang="en-US" sz="1100" dirty="0">
                <a:solidFill>
                  <a:srgbClr val="800000"/>
                </a:solidFill>
                <a:latin typeface="微软雅黑"/>
                <a:ea typeface="微软雅黑"/>
                <a:cs typeface="微软雅黑"/>
              </a:rPr>
              <a:t>天</a:t>
            </a:r>
            <a:endParaRPr kumimoji="1" lang="en-US" altLang="zh-CN" sz="1100" dirty="0">
              <a:solidFill>
                <a:srgbClr val="800000"/>
              </a:solidFill>
              <a:latin typeface="微软雅黑"/>
              <a:ea typeface="微软雅黑"/>
              <a:cs typeface="微软雅黑"/>
            </a:endParaRPr>
          </a:p>
          <a:p>
            <a:pPr marL="285750" indent="-285750">
              <a:lnSpc>
                <a:spcPct val="150000"/>
              </a:lnSpc>
              <a:buFont typeface="Wingdings" charset="2"/>
              <a:buChar char="Ø"/>
            </a:pPr>
            <a:r>
              <a:rPr kumimoji="1" lang="zh-CN" altLang="en-US" sz="1100" dirty="0">
                <a:solidFill>
                  <a:srgbClr val="800000"/>
                </a:solidFill>
                <a:latin typeface="微软雅黑"/>
                <a:ea typeface="微软雅黑"/>
                <a:cs typeface="微软雅黑"/>
              </a:rPr>
              <a:t>缺少业务资产积累</a:t>
            </a:r>
            <a:r>
              <a:rPr kumimoji="1" lang="zh-CN" altLang="en-US" sz="1100" dirty="0">
                <a:latin typeface="微软雅黑"/>
                <a:ea typeface="微软雅黑"/>
                <a:cs typeface="微软雅黑"/>
              </a:rPr>
              <a:t>，在做新需求时，需要从多各平台中，以关键字方式搜索同类业务需求的参考实现</a:t>
            </a:r>
            <a:endParaRPr kumimoji="1" lang="en-US" altLang="zh-CN" sz="1100" dirty="0">
              <a:latin typeface="微软雅黑"/>
              <a:ea typeface="微软雅黑"/>
              <a:cs typeface="微软雅黑"/>
            </a:endParaRPr>
          </a:p>
          <a:p>
            <a:pPr marL="285750" indent="-285750">
              <a:lnSpc>
                <a:spcPct val="150000"/>
              </a:lnSpc>
              <a:buFont typeface="Wingdings" charset="2"/>
              <a:buChar char="Ø"/>
            </a:pPr>
            <a:r>
              <a:rPr kumimoji="1" lang="zh-CN" altLang="en-US" sz="1100" dirty="0">
                <a:latin typeface="微软雅黑"/>
                <a:ea typeface="微软雅黑"/>
                <a:cs typeface="微软雅黑"/>
              </a:rPr>
              <a:t>业务方派人到平台参与“共建”，被迫学习平台代码细节，并将业务代码写入平台，</a:t>
            </a:r>
            <a:r>
              <a:rPr kumimoji="1" lang="zh-CN" altLang="en-US" sz="1100" dirty="0">
                <a:solidFill>
                  <a:srgbClr val="800000"/>
                </a:solidFill>
                <a:latin typeface="微软雅黑"/>
                <a:ea typeface="微软雅黑"/>
                <a:cs typeface="微软雅黑"/>
              </a:rPr>
              <a:t>没体系，不友好</a:t>
            </a:r>
            <a:endParaRPr kumimoji="1" lang="zh-CN" altLang="en-US" sz="1100" dirty="0">
              <a:latin typeface="微软雅黑"/>
              <a:ea typeface="微软雅黑"/>
              <a:cs typeface="微软雅黑"/>
            </a:endParaRPr>
          </a:p>
        </p:txBody>
      </p:sp>
      <p:sp>
        <p:nvSpPr>
          <p:cNvPr id="41" name="文本框 21"/>
          <p:cNvSpPr txBox="1"/>
          <p:nvPr/>
        </p:nvSpPr>
        <p:spPr>
          <a:xfrm>
            <a:off x="5933300" y="3082676"/>
            <a:ext cx="2794381" cy="1615827"/>
          </a:xfrm>
          <a:prstGeom prst="rect">
            <a:avLst/>
          </a:prstGeom>
          <a:noFill/>
        </p:spPr>
        <p:txBody>
          <a:bodyPr wrap="square" rtlCol="0">
            <a:spAutoFit/>
          </a:bodyPr>
          <a:lstStyle>
            <a:defPPr>
              <a:defRPr lang="zh-CN"/>
            </a:defPPr>
            <a:lvl1pPr marL="0" algn="l" defTabSz="452175" rtl="0" eaLnBrk="1" latinLnBrk="0" hangingPunct="1">
              <a:defRPr sz="1800" kern="1200">
                <a:solidFill>
                  <a:schemeClr val="tx1"/>
                </a:solidFill>
                <a:latin typeface="+mn-lt"/>
                <a:ea typeface="+mn-ea"/>
                <a:cs typeface="+mn-cs"/>
              </a:defRPr>
            </a:lvl1pPr>
            <a:lvl2pPr marL="452175" algn="l" defTabSz="452175" rtl="0" eaLnBrk="1" latinLnBrk="0" hangingPunct="1">
              <a:defRPr sz="1800" kern="1200">
                <a:solidFill>
                  <a:schemeClr val="tx1"/>
                </a:solidFill>
                <a:latin typeface="+mn-lt"/>
                <a:ea typeface="+mn-ea"/>
                <a:cs typeface="+mn-cs"/>
              </a:defRPr>
            </a:lvl2pPr>
            <a:lvl3pPr marL="904344" algn="l" defTabSz="452175" rtl="0" eaLnBrk="1" latinLnBrk="0" hangingPunct="1">
              <a:defRPr sz="1800" kern="1200">
                <a:solidFill>
                  <a:schemeClr val="tx1"/>
                </a:solidFill>
                <a:latin typeface="+mn-lt"/>
                <a:ea typeface="+mn-ea"/>
                <a:cs typeface="+mn-cs"/>
              </a:defRPr>
            </a:lvl3pPr>
            <a:lvl4pPr marL="1356528" algn="l" defTabSz="452175" rtl="0" eaLnBrk="1" latinLnBrk="0" hangingPunct="1">
              <a:defRPr sz="1800" kern="1200">
                <a:solidFill>
                  <a:schemeClr val="tx1"/>
                </a:solidFill>
                <a:latin typeface="+mn-lt"/>
                <a:ea typeface="+mn-ea"/>
                <a:cs typeface="+mn-cs"/>
              </a:defRPr>
            </a:lvl4pPr>
            <a:lvl5pPr marL="1808698" algn="l" defTabSz="452175" rtl="0" eaLnBrk="1" latinLnBrk="0" hangingPunct="1">
              <a:defRPr sz="1800" kern="1200">
                <a:solidFill>
                  <a:schemeClr val="tx1"/>
                </a:solidFill>
                <a:latin typeface="+mn-lt"/>
                <a:ea typeface="+mn-ea"/>
                <a:cs typeface="+mn-cs"/>
              </a:defRPr>
            </a:lvl5pPr>
            <a:lvl6pPr marL="2260870" algn="l" defTabSz="452175" rtl="0" eaLnBrk="1" latinLnBrk="0" hangingPunct="1">
              <a:defRPr sz="1800" kern="1200">
                <a:solidFill>
                  <a:schemeClr val="tx1"/>
                </a:solidFill>
                <a:latin typeface="+mn-lt"/>
                <a:ea typeface="+mn-ea"/>
                <a:cs typeface="+mn-cs"/>
              </a:defRPr>
            </a:lvl6pPr>
            <a:lvl7pPr marL="2713045" algn="l" defTabSz="452175" rtl="0" eaLnBrk="1" latinLnBrk="0" hangingPunct="1">
              <a:defRPr sz="1800" kern="1200">
                <a:solidFill>
                  <a:schemeClr val="tx1"/>
                </a:solidFill>
                <a:latin typeface="+mn-lt"/>
                <a:ea typeface="+mn-ea"/>
                <a:cs typeface="+mn-cs"/>
              </a:defRPr>
            </a:lvl7pPr>
            <a:lvl8pPr marL="3165216" algn="l" defTabSz="452175" rtl="0" eaLnBrk="1" latinLnBrk="0" hangingPunct="1">
              <a:defRPr sz="1800" kern="1200">
                <a:solidFill>
                  <a:schemeClr val="tx1"/>
                </a:solidFill>
                <a:latin typeface="+mn-lt"/>
                <a:ea typeface="+mn-ea"/>
                <a:cs typeface="+mn-cs"/>
              </a:defRPr>
            </a:lvl8pPr>
            <a:lvl9pPr marL="3617389" algn="l" defTabSz="452175" rtl="0" eaLnBrk="1" latinLnBrk="0" hangingPunct="1">
              <a:defRPr sz="1800" kern="1200">
                <a:solidFill>
                  <a:schemeClr val="tx1"/>
                </a:solidFill>
                <a:latin typeface="+mn-lt"/>
                <a:ea typeface="+mn-ea"/>
                <a:cs typeface="+mn-cs"/>
              </a:defRPr>
            </a:lvl9pPr>
          </a:lstStyle>
          <a:p>
            <a:pPr marL="285750" indent="-285750">
              <a:lnSpc>
                <a:spcPct val="150000"/>
              </a:lnSpc>
              <a:buFont typeface="Wingdings" charset="2"/>
              <a:buChar char="Ø"/>
            </a:pPr>
            <a:r>
              <a:rPr kumimoji="1" lang="zh-CN" altLang="en-US" sz="1100" dirty="0">
                <a:latin typeface="微软雅黑"/>
                <a:ea typeface="微软雅黑"/>
                <a:cs typeface="微软雅黑"/>
              </a:rPr>
              <a:t>业务需求从提出到上线平均周期缩短至</a:t>
            </a:r>
            <a:r>
              <a:rPr kumimoji="1" lang="en-US" altLang="zh-CN" sz="1100" dirty="0">
                <a:solidFill>
                  <a:srgbClr val="800000"/>
                </a:solidFill>
                <a:latin typeface="微软雅黑"/>
                <a:ea typeface="微软雅黑"/>
                <a:cs typeface="微软雅黑"/>
              </a:rPr>
              <a:t>12</a:t>
            </a:r>
            <a:r>
              <a:rPr kumimoji="1" lang="zh-CN" altLang="en-US" sz="1100" dirty="0">
                <a:solidFill>
                  <a:srgbClr val="800000"/>
                </a:solidFill>
                <a:latin typeface="微软雅黑"/>
                <a:ea typeface="微软雅黑"/>
                <a:cs typeface="微软雅黑"/>
              </a:rPr>
              <a:t>天</a:t>
            </a:r>
            <a:endParaRPr kumimoji="1" lang="en-US" altLang="zh-CN" sz="1100" dirty="0">
              <a:solidFill>
                <a:srgbClr val="800000"/>
              </a:solidFill>
              <a:latin typeface="微软雅黑"/>
              <a:ea typeface="微软雅黑"/>
              <a:cs typeface="微软雅黑"/>
            </a:endParaRPr>
          </a:p>
          <a:p>
            <a:pPr marL="285750" indent="-285750">
              <a:lnSpc>
                <a:spcPct val="150000"/>
              </a:lnSpc>
              <a:buFont typeface="Wingdings" charset="2"/>
              <a:buChar char="Ø"/>
            </a:pPr>
            <a:r>
              <a:rPr kumimoji="1" lang="zh-CN" altLang="en-US" sz="1100" dirty="0">
                <a:latin typeface="微软雅黑"/>
                <a:ea typeface="微软雅黑"/>
                <a:cs typeface="微软雅黑"/>
              </a:rPr>
              <a:t>从架构层提供能力：</a:t>
            </a:r>
            <a:r>
              <a:rPr kumimoji="1" lang="zh-CN" altLang="en-US" sz="1100" dirty="0">
                <a:solidFill>
                  <a:srgbClr val="800000"/>
                </a:solidFill>
                <a:latin typeface="微软雅黑"/>
                <a:ea typeface="微软雅黑"/>
                <a:cs typeface="微软雅黑"/>
              </a:rPr>
              <a:t>可按行业进行业务资产包的积累</a:t>
            </a:r>
            <a:r>
              <a:rPr kumimoji="1" lang="zh-CN" altLang="en-US" sz="1100" dirty="0">
                <a:latin typeface="微软雅黑"/>
                <a:ea typeface="微软雅黑"/>
                <a:cs typeface="微软雅黑"/>
              </a:rPr>
              <a:t>，形成组织过程资产</a:t>
            </a:r>
            <a:endParaRPr kumimoji="1" lang="en-US" altLang="zh-CN" sz="1100" dirty="0">
              <a:latin typeface="微软雅黑"/>
              <a:ea typeface="微软雅黑"/>
              <a:cs typeface="微软雅黑"/>
            </a:endParaRPr>
          </a:p>
          <a:p>
            <a:pPr marL="285750" indent="-285750">
              <a:lnSpc>
                <a:spcPct val="150000"/>
              </a:lnSpc>
              <a:buFont typeface="Wingdings" charset="2"/>
              <a:buChar char="Ø"/>
            </a:pPr>
            <a:r>
              <a:rPr kumimoji="1" lang="zh-CN" altLang="en-US" sz="1100" dirty="0">
                <a:latin typeface="微软雅黑"/>
                <a:ea typeface="微软雅黑"/>
                <a:cs typeface="微软雅黑"/>
              </a:rPr>
              <a:t>后续业务方参与平台“共建”，聚焦在 “场景”级的共性业务资产积累</a:t>
            </a:r>
            <a:endParaRPr kumimoji="1" lang="en-US" altLang="zh-CN" sz="1100" dirty="0">
              <a:latin typeface="微软雅黑"/>
              <a:ea typeface="微软雅黑"/>
              <a:cs typeface="微软雅黑"/>
            </a:endParaRPr>
          </a:p>
        </p:txBody>
      </p:sp>
      <p:sp>
        <p:nvSpPr>
          <p:cNvPr name="文本框 22" id="42"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336482416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276272"/>
            <a:ext cx="9144000" cy="382622"/>
          </a:xfrm>
          <a:prstGeom prst="rect">
            <a:avLst/>
          </a:prstGeom>
          <a:solidFill>
            <a:schemeClr val="bg1"/>
          </a:solidFill>
          <a:ln w="22225">
            <a:solidFill>
              <a:srgbClr val="C00000"/>
            </a:solidFill>
          </a:ln>
        </p:spPr>
        <p:txBody>
          <a:bodyPr wrap="none" rtlCol="0" anchor="ctr">
            <a:noAutofit/>
          </a:bodyPr>
          <a:lstStyle/>
          <a:p>
            <a:pPr marL="0" indent="0" algn="ctr">
              <a:buNone/>
            </a:pPr>
            <a:r>
              <a:rPr lang="zh-CN" altLang="en-US" sz="1800" dirty="0">
                <a:solidFill>
                  <a:srgbClr val="C00000"/>
                </a:solidFill>
                <a:latin typeface="Microsoft YaHei"/>
                <a:ea typeface="Microsoft YaHei"/>
                <a:cs typeface="Microsoft YaHei"/>
              </a:rPr>
              <a:t>总体设计 </a:t>
            </a:r>
            <a:r>
              <a:rPr lang="en-US" altLang="zh-CN" sz="1800" dirty="0">
                <a:solidFill>
                  <a:srgbClr val="C00000"/>
                </a:solidFill>
                <a:latin typeface="Microsoft YaHei"/>
                <a:ea typeface="Microsoft YaHei"/>
                <a:cs typeface="Microsoft YaHei"/>
              </a:rPr>
              <a:t>&amp;</a:t>
            </a:r>
            <a:r>
              <a:rPr lang="zh-CN" altLang="en-US" sz="1800" dirty="0">
                <a:solidFill>
                  <a:srgbClr val="C00000"/>
                </a:solidFill>
                <a:latin typeface="Microsoft YaHei"/>
                <a:ea typeface="Microsoft YaHei"/>
                <a:cs typeface="Microsoft YaHei"/>
              </a:rPr>
              <a:t> 关键模型</a:t>
            </a:r>
          </a:p>
        </p:txBody>
      </p:sp>
      <p:sp>
        <p:nvSpPr>
          <p:cNvPr name="文本框 2" id="3"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821388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303388" cy="409306"/>
          </a:xfrm>
        </p:spPr>
        <p:txBody>
          <a:bodyPr>
            <a:normAutofit/>
          </a:bodyPr>
          <a:lstStyle/>
          <a:p>
            <a:r>
              <a:rPr lang="zh-CN" altLang="en-US" b="1" dirty="0"/>
              <a:t>领域需求分析：从客户、平台方等视角出发，分析全局应用场景，我们要什么？</a:t>
            </a:r>
            <a:endParaRPr lang="en-US" altLang="zh-CN" b="1" dirty="0"/>
          </a:p>
        </p:txBody>
      </p:sp>
      <p:sp>
        <p:nvSpPr>
          <p:cNvPr id="62" name="内容占位符 2"/>
          <p:cNvSpPr txBox="1">
            <a:spLocks/>
          </p:cNvSpPr>
          <p:nvPr/>
        </p:nvSpPr>
        <p:spPr>
          <a:xfrm>
            <a:off x="457200" y="835090"/>
            <a:ext cx="8229600" cy="3876870"/>
          </a:xfrm>
          <a:prstGeom prst="rect">
            <a:avLst/>
          </a:prstGeom>
        </p:spPr>
        <p:txBody>
          <a:bodyPr vert="horz" lIns="91440" tIns="45720" rIns="91440" bIns="45720" rtlCol="0">
            <a:noAutofit/>
          </a:bodyPr>
          <a:lstStyle>
            <a:lvl1pPr marL="0" indent="0" algn="r" defTabSz="457200" rtl="0" eaLnBrk="1" latinLnBrk="0" hangingPunct="1">
              <a:spcBef>
                <a:spcPct val="20000"/>
              </a:spcBef>
              <a:buFont typeface="Arial"/>
              <a:buNone/>
              <a:defRPr sz="2000" kern="1200">
                <a:solidFill>
                  <a:schemeClr val="tx1">
                    <a:tint val="75000"/>
                  </a:schemeClr>
                </a:solidFill>
                <a:latin typeface="+mn-ea"/>
                <a:ea typeface="+mn-ea"/>
                <a:cs typeface="Hei"/>
              </a:defRPr>
            </a:lvl1pPr>
            <a:lvl2pPr marL="457200" indent="0" algn="ctr" defTabSz="457200" rtl="0" eaLnBrk="1" latinLnBrk="0" hangingPunct="1">
              <a:spcBef>
                <a:spcPct val="20000"/>
              </a:spcBef>
              <a:buFont typeface="Arial"/>
              <a:buNone/>
              <a:defRPr sz="2000" kern="1200">
                <a:solidFill>
                  <a:schemeClr val="tx1">
                    <a:tint val="75000"/>
                  </a:schemeClr>
                </a:solidFill>
                <a:latin typeface="+mn-ea"/>
                <a:ea typeface="+mn-ea"/>
                <a:cs typeface="Hei"/>
              </a:defRPr>
            </a:lvl2pPr>
            <a:lvl3pPr marL="914400" indent="0" algn="ctr" defTabSz="457200" rtl="0" eaLnBrk="1" latinLnBrk="0" hangingPunct="1">
              <a:spcBef>
                <a:spcPct val="20000"/>
              </a:spcBef>
              <a:buFont typeface="Arial"/>
              <a:buNone/>
              <a:defRPr sz="1800" kern="1200">
                <a:solidFill>
                  <a:schemeClr val="tx1">
                    <a:tint val="75000"/>
                  </a:schemeClr>
                </a:solidFill>
                <a:latin typeface="+mn-ea"/>
                <a:ea typeface="+mn-ea"/>
                <a:cs typeface="Hei"/>
              </a:defRPr>
            </a:lvl3pPr>
            <a:lvl4pPr marL="1371600" indent="0" algn="ctr" defTabSz="457200" rtl="0" eaLnBrk="1" latinLnBrk="0" hangingPunct="1">
              <a:spcBef>
                <a:spcPct val="20000"/>
              </a:spcBef>
              <a:buFont typeface="Arial"/>
              <a:buNone/>
              <a:defRPr sz="1600" kern="1200">
                <a:solidFill>
                  <a:schemeClr val="tx1">
                    <a:tint val="75000"/>
                  </a:schemeClr>
                </a:solidFill>
                <a:latin typeface="+mn-ea"/>
                <a:ea typeface="+mn-ea"/>
                <a:cs typeface="Hei"/>
              </a:defRPr>
            </a:lvl4pPr>
            <a:lvl5pPr marL="1828800" indent="0" algn="ctr" defTabSz="457200" rtl="0" eaLnBrk="1" latinLnBrk="0" hangingPunct="1">
              <a:spcBef>
                <a:spcPct val="20000"/>
              </a:spcBef>
              <a:buFont typeface="Arial"/>
              <a:buNone/>
              <a:defRPr sz="1400" kern="1200">
                <a:solidFill>
                  <a:schemeClr val="tx1">
                    <a:tint val="75000"/>
                  </a:schemeClr>
                </a:solidFill>
                <a:latin typeface="+mn-ea"/>
                <a:ea typeface="+mn-ea"/>
                <a:cs typeface="He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altLang="zh-CN" sz="1200" b="0" i="0" u="none" strike="noStrike" kern="1200" cap="none" spc="0" normalizeH="0" baseline="0" noProof="0" dirty="0">
              <a:ln>
                <a:noFill/>
              </a:ln>
              <a:solidFill>
                <a:sysClr val="windowText" lastClr="000000"/>
              </a:solidFill>
              <a:effectLst/>
              <a:uLnTx/>
              <a:uFillTx/>
              <a:latin typeface="微软雅黑"/>
              <a:ea typeface="微软雅黑"/>
              <a:cs typeface="Hei"/>
            </a:endParaRPr>
          </a:p>
        </p:txBody>
      </p:sp>
      <p:pic>
        <p:nvPicPr>
          <p:cNvPr id="63" name="图片 62"/>
          <p:cNvPicPr>
            <a:picLocks noChangeAspect="1"/>
          </p:cNvPicPr>
          <p:nvPr/>
        </p:nvPicPr>
        <p:blipFill>
          <a:blip r:embed="rId2"/>
          <a:stretch>
            <a:fillRect/>
          </a:stretch>
        </p:blipFill>
        <p:spPr>
          <a:xfrm>
            <a:off x="184150" y="800498"/>
            <a:ext cx="4539295" cy="3944362"/>
          </a:xfrm>
          <a:prstGeom prst="rect">
            <a:avLst/>
          </a:prstGeom>
        </p:spPr>
      </p:pic>
      <p:sp>
        <p:nvSpPr>
          <p:cNvPr id="64" name="矩形 63"/>
          <p:cNvSpPr/>
          <p:nvPr/>
        </p:nvSpPr>
        <p:spPr>
          <a:xfrm>
            <a:off x="4723445" y="800498"/>
            <a:ext cx="4330755" cy="3853363"/>
          </a:xfrm>
          <a:prstGeom prst="rect">
            <a:avLst/>
          </a:prstGeom>
        </p:spPr>
        <p:txBody>
          <a:bodyPr wrap="square">
            <a:spAutoFit/>
          </a:bodyPr>
          <a:lstStyle/>
          <a:p>
            <a:r>
              <a:rPr lang="zh-CN" altLang="en-US" sz="1400" b="1" dirty="0">
                <a:latin typeface="微软雅黑"/>
                <a:ea typeface="微软雅黑"/>
                <a:cs typeface="微软雅黑"/>
              </a:rPr>
              <a:t>核心要点：</a:t>
            </a:r>
          </a:p>
          <a:p>
            <a:pPr marL="285750" indent="-285750">
              <a:lnSpc>
                <a:spcPct val="120000"/>
              </a:lnSpc>
              <a:buFont typeface="Arial"/>
              <a:buChar char="•"/>
            </a:pPr>
            <a:endParaRPr lang="en-US" altLang="zh-CN" sz="1200" dirty="0">
              <a:latin typeface="微软雅黑"/>
              <a:ea typeface="微软雅黑"/>
              <a:cs typeface="微软雅黑"/>
            </a:endParaRPr>
          </a:p>
          <a:p>
            <a:pPr marL="285750" indent="-285750">
              <a:lnSpc>
                <a:spcPct val="120000"/>
              </a:lnSpc>
              <a:buFont typeface="Arial"/>
              <a:buChar char="•"/>
            </a:pPr>
            <a:r>
              <a:rPr lang="zh-CN" altLang="en-US" sz="1200" b="1" dirty="0">
                <a:latin typeface="微软雅黑"/>
                <a:ea typeface="微软雅黑"/>
                <a:cs typeface="微软雅黑"/>
              </a:rPr>
              <a:t>配置域与运行域分离</a:t>
            </a:r>
            <a:endParaRPr lang="en-US" altLang="zh-CN" sz="1200" b="1" dirty="0">
              <a:latin typeface="微软雅黑"/>
              <a:ea typeface="微软雅黑"/>
              <a:cs typeface="微软雅黑"/>
            </a:endParaRPr>
          </a:p>
          <a:p>
            <a:pPr marL="742950" lvl="1" indent="-285750">
              <a:lnSpc>
                <a:spcPct val="120000"/>
              </a:lnSpc>
              <a:buFont typeface="+mj-lt"/>
              <a:buAutoNum type="arabicPeriod"/>
            </a:pPr>
            <a:r>
              <a:rPr lang="zh-CN" altLang="en-US" sz="1200" dirty="0">
                <a:latin typeface="微软雅黑"/>
                <a:ea typeface="微软雅黑"/>
                <a:cs typeface="微软雅黑"/>
              </a:rPr>
              <a:t>运行域，需要根据规范将平台能力、可扩展点注册到配置域</a:t>
            </a:r>
            <a:endParaRPr lang="en-US" altLang="zh-CN" sz="1200" dirty="0">
              <a:latin typeface="微软雅黑"/>
              <a:ea typeface="微软雅黑"/>
              <a:cs typeface="微软雅黑"/>
            </a:endParaRPr>
          </a:p>
          <a:p>
            <a:pPr marL="742950" lvl="1" indent="-285750">
              <a:lnSpc>
                <a:spcPct val="120000"/>
              </a:lnSpc>
              <a:buFont typeface="+mj-lt"/>
              <a:buAutoNum type="arabicPeriod"/>
            </a:pPr>
            <a:r>
              <a:rPr lang="zh-CN" altLang="en-US" sz="1200" dirty="0">
                <a:latin typeface="微软雅黑"/>
                <a:ea typeface="微软雅黑"/>
                <a:cs typeface="微软雅黑"/>
              </a:rPr>
              <a:t>配置域，根据平台透出的能力，进行规则配置，并将确定性的规则下发给平台</a:t>
            </a:r>
            <a:endParaRPr lang="en-US" altLang="zh-CN" sz="1200" dirty="0">
              <a:latin typeface="微软雅黑"/>
              <a:ea typeface="微软雅黑"/>
              <a:cs typeface="微软雅黑"/>
            </a:endParaRPr>
          </a:p>
          <a:p>
            <a:pPr marL="742950" lvl="1" indent="-285750">
              <a:lnSpc>
                <a:spcPct val="120000"/>
              </a:lnSpc>
              <a:buFont typeface="+mj-lt"/>
              <a:buAutoNum type="arabicPeriod"/>
            </a:pPr>
            <a:r>
              <a:rPr lang="zh-CN" altLang="en-US" sz="1200" dirty="0">
                <a:latin typeface="微软雅黑"/>
                <a:ea typeface="微软雅黑"/>
                <a:cs typeface="微软雅黑"/>
              </a:rPr>
              <a:t>运行期，运行域根据配置域下发的确定性规则执行，而不再动态规则树构建</a:t>
            </a:r>
            <a:endParaRPr lang="en-US" altLang="zh-CN" sz="1200" dirty="0">
              <a:latin typeface="微软雅黑"/>
              <a:ea typeface="微软雅黑"/>
              <a:cs typeface="微软雅黑"/>
            </a:endParaRPr>
          </a:p>
          <a:p>
            <a:pPr marL="285750" indent="-285750">
              <a:lnSpc>
                <a:spcPct val="120000"/>
              </a:lnSpc>
              <a:buFont typeface="Arial"/>
              <a:buChar char="•"/>
            </a:pPr>
            <a:endParaRPr lang="en-US" altLang="zh-CN" sz="1200" b="1" dirty="0">
              <a:latin typeface="微软雅黑"/>
              <a:ea typeface="微软雅黑"/>
              <a:cs typeface="微软雅黑"/>
            </a:endParaRPr>
          </a:p>
          <a:p>
            <a:pPr marL="285750" indent="-285750">
              <a:lnSpc>
                <a:spcPct val="120000"/>
              </a:lnSpc>
              <a:buFont typeface="Arial"/>
              <a:buChar char="•"/>
            </a:pPr>
            <a:r>
              <a:rPr lang="zh-CN" altLang="en-US" sz="1200" b="1" dirty="0">
                <a:latin typeface="微软雅黑"/>
                <a:ea typeface="微软雅黑"/>
                <a:cs typeface="微软雅黑"/>
              </a:rPr>
              <a:t>“业务”概念的清晰化</a:t>
            </a:r>
            <a:endParaRPr lang="en-US" altLang="zh-CN" sz="1200" b="1" dirty="0">
              <a:latin typeface="微软雅黑"/>
              <a:ea typeface="微软雅黑"/>
              <a:cs typeface="微软雅黑"/>
            </a:endParaRPr>
          </a:p>
          <a:p>
            <a:pPr marL="742950" lvl="1" indent="-285750">
              <a:lnSpc>
                <a:spcPct val="120000"/>
              </a:lnSpc>
              <a:buFont typeface="+mj-lt"/>
              <a:buAutoNum type="arabicPeriod"/>
            </a:pPr>
            <a:r>
              <a:rPr lang="zh-CN" altLang="en-US" sz="1200" dirty="0">
                <a:latin typeface="微软雅黑"/>
                <a:ea typeface="微软雅黑"/>
                <a:cs typeface="微软雅黑"/>
              </a:rPr>
              <a:t>业务：将业务概念缩小至垂直市场业务。业务与业务之间不允许叠加。如：天猫超市、车秒贷</a:t>
            </a:r>
            <a:endParaRPr lang="en-US" altLang="zh-CN" sz="1200" dirty="0">
              <a:latin typeface="微软雅黑"/>
              <a:ea typeface="微软雅黑"/>
              <a:cs typeface="微软雅黑"/>
            </a:endParaRPr>
          </a:p>
          <a:p>
            <a:pPr marL="742950" lvl="1" indent="-285750">
              <a:lnSpc>
                <a:spcPct val="120000"/>
              </a:lnSpc>
              <a:buFont typeface="+mj-lt"/>
              <a:buAutoNum type="arabicPeriod"/>
            </a:pPr>
            <a:endParaRPr lang="en-US" altLang="zh-CN" sz="1200" dirty="0">
              <a:latin typeface="微软雅黑"/>
              <a:ea typeface="微软雅黑"/>
              <a:cs typeface="微软雅黑"/>
            </a:endParaRPr>
          </a:p>
          <a:p>
            <a:pPr marL="742950" lvl="1" indent="-285750">
              <a:lnSpc>
                <a:spcPct val="120000"/>
              </a:lnSpc>
              <a:buFont typeface="+mj-lt"/>
              <a:buAutoNum type="arabicPeriod"/>
            </a:pPr>
            <a:r>
              <a:rPr lang="zh-CN" altLang="en-US" sz="1200" dirty="0">
                <a:latin typeface="微软雅黑"/>
                <a:ea typeface="微软雅黑"/>
                <a:cs typeface="微软雅黑"/>
              </a:rPr>
              <a:t>产品：能普遍适用于各类垂直业务的特定逻辑，作为产品形式存在。如：电子凭证、货到付款等</a:t>
            </a:r>
            <a:endParaRPr lang="en-US" altLang="zh-CN" sz="1200" dirty="0">
              <a:latin typeface="微软雅黑"/>
              <a:ea typeface="微软雅黑"/>
              <a:cs typeface="微软雅黑"/>
            </a:endParaRPr>
          </a:p>
          <a:p>
            <a:pPr marL="285750" indent="-285750">
              <a:lnSpc>
                <a:spcPct val="120000"/>
              </a:lnSpc>
              <a:buFont typeface="Arial"/>
              <a:buChar char="•"/>
            </a:pPr>
            <a:endParaRPr lang="en-US" altLang="zh-CN" sz="1200" b="1" dirty="0">
              <a:latin typeface="微软雅黑"/>
              <a:ea typeface="微软雅黑"/>
              <a:cs typeface="微软雅黑"/>
            </a:endParaRPr>
          </a:p>
        </p:txBody>
      </p:sp>
      <p:sp>
        <p:nvSpPr>
          <p:cNvPr name="文本框 1" id="65"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309242044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7997" y="155531"/>
            <a:ext cx="7866021" cy="409306"/>
          </a:xfrm>
        </p:spPr>
        <p:txBody>
          <a:bodyPr>
            <a:normAutofit/>
          </a:bodyPr>
          <a:lstStyle/>
          <a:p>
            <a:r>
              <a:rPr lang="zh-CN" altLang="en-US" dirty="0"/>
              <a:t>业务的维度 </a:t>
            </a:r>
            <a:r>
              <a:rPr lang="en-US" altLang="zh-CN" dirty="0"/>
              <a:t>&amp; </a:t>
            </a:r>
            <a:r>
              <a:rPr lang="zh-CN" altLang="en-US" dirty="0"/>
              <a:t>业务叠加</a:t>
            </a:r>
          </a:p>
        </p:txBody>
      </p:sp>
      <p:grpSp>
        <p:nvGrpSpPr>
          <p:cNvPr id="35" name="组合 34"/>
          <p:cNvGrpSpPr/>
          <p:nvPr/>
        </p:nvGrpSpPr>
        <p:grpSpPr>
          <a:xfrm>
            <a:off x="1687917" y="1379220"/>
            <a:ext cx="7364643" cy="3230880"/>
            <a:chOff x="1687917" y="1234440"/>
            <a:chExt cx="7364643" cy="3230880"/>
          </a:xfrm>
        </p:grpSpPr>
        <p:grpSp>
          <p:nvGrpSpPr>
            <p:cNvPr id="19" name="组合 18"/>
            <p:cNvGrpSpPr/>
            <p:nvPr/>
          </p:nvGrpSpPr>
          <p:grpSpPr>
            <a:xfrm>
              <a:off x="2465158" y="1234440"/>
              <a:ext cx="6004560" cy="3230880"/>
              <a:chOff x="2465158" y="1234440"/>
              <a:chExt cx="6004560" cy="3230880"/>
            </a:xfrm>
          </p:grpSpPr>
          <p:sp>
            <p:nvSpPr>
              <p:cNvPr id="2" name="矩形 1"/>
              <p:cNvSpPr/>
              <p:nvPr/>
            </p:nvSpPr>
            <p:spPr>
              <a:xfrm>
                <a:off x="2465158" y="1234440"/>
                <a:ext cx="1227413" cy="323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prstClr val="white"/>
                    </a:solidFill>
                    <a:latin typeface="微软雅黑" panose="020B0503020204020204" pitchFamily="34" charset="-122"/>
                    <a:ea typeface="微软雅黑" panose="020B0503020204020204" pitchFamily="34" charset="-122"/>
                  </a:rPr>
                  <a:t>天猫生鲜</a:t>
                </a:r>
              </a:p>
            </p:txBody>
          </p:sp>
          <p:sp>
            <p:nvSpPr>
              <p:cNvPr id="8" name="矩形 7"/>
              <p:cNvSpPr/>
              <p:nvPr/>
            </p:nvSpPr>
            <p:spPr>
              <a:xfrm>
                <a:off x="3918062" y="1234440"/>
                <a:ext cx="1227413" cy="323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prstClr val="white"/>
                    </a:solidFill>
                    <a:latin typeface="微软雅黑" panose="020B0503020204020204" pitchFamily="34" charset="-122"/>
                    <a:ea typeface="微软雅黑" panose="020B0503020204020204" pitchFamily="34" charset="-122"/>
                  </a:rPr>
                  <a:t>天猫汽车</a:t>
                </a:r>
              </a:p>
            </p:txBody>
          </p:sp>
          <p:sp>
            <p:nvSpPr>
              <p:cNvPr id="9" name="矩形 8"/>
              <p:cNvSpPr/>
              <p:nvPr/>
            </p:nvSpPr>
            <p:spPr>
              <a:xfrm>
                <a:off x="5370965" y="1234440"/>
                <a:ext cx="1227413" cy="323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prstClr val="white"/>
                    </a:solidFill>
                    <a:latin typeface="微软雅黑" panose="020B0503020204020204" pitchFamily="34" charset="-122"/>
                    <a:ea typeface="微软雅黑" panose="020B0503020204020204" pitchFamily="34" charset="-122"/>
                  </a:rPr>
                  <a:t>盒马新零售</a:t>
                </a:r>
              </a:p>
            </p:txBody>
          </p:sp>
          <p:sp>
            <p:nvSpPr>
              <p:cNvPr id="10" name="矩形 9"/>
              <p:cNvSpPr/>
              <p:nvPr/>
            </p:nvSpPr>
            <p:spPr>
              <a:xfrm>
                <a:off x="7242305" y="1234440"/>
                <a:ext cx="1227413" cy="323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prstClr val="white"/>
                    </a:solidFill>
                    <a:latin typeface="微软雅黑" panose="020B0503020204020204" pitchFamily="34" charset="-122"/>
                    <a:ea typeface="微软雅黑" panose="020B0503020204020204" pitchFamily="34" charset="-122"/>
                  </a:rPr>
                  <a:t>航旅</a:t>
                </a:r>
              </a:p>
            </p:txBody>
          </p:sp>
          <p:sp>
            <p:nvSpPr>
              <p:cNvPr id="5" name="文本框 4"/>
              <p:cNvSpPr txBox="1"/>
              <p:nvPr/>
            </p:nvSpPr>
            <p:spPr>
              <a:xfrm>
                <a:off x="6638258" y="1469428"/>
                <a:ext cx="489747" cy="328892"/>
              </a:xfrm>
              <a:prstGeom prst="rect">
                <a:avLst/>
              </a:prstGeom>
            </p:spPr>
            <p:txBody>
              <a:bodyPr wrap="none" rtlCol="0">
                <a:noAutofit/>
              </a:bodyPr>
              <a:lstStyle/>
              <a:p>
                <a:r>
                  <a:rPr lang="en-US" altLang="zh-CN" sz="1400" dirty="0">
                    <a:solidFill>
                      <a:srgbClr val="000000">
                        <a:lumMod val="65000"/>
                        <a:lumOff val="35000"/>
                      </a:srgbClr>
                    </a:solidFill>
                    <a:latin typeface="Microsoft YaHei"/>
                    <a:ea typeface="Microsoft YaHei"/>
                    <a:cs typeface="Microsoft YaHei"/>
                  </a:rPr>
                  <a:t>…….</a:t>
                </a:r>
                <a:endParaRPr lang="zh-CN" altLang="en-US" sz="1400" dirty="0">
                  <a:solidFill>
                    <a:srgbClr val="000000">
                      <a:lumMod val="65000"/>
                      <a:lumOff val="35000"/>
                    </a:srgbClr>
                  </a:solidFill>
                  <a:latin typeface="Microsoft YaHei"/>
                  <a:ea typeface="Microsoft YaHei"/>
                  <a:cs typeface="Microsoft YaHei"/>
                </a:endParaRPr>
              </a:p>
            </p:txBody>
          </p:sp>
        </p:grpSp>
        <p:grpSp>
          <p:nvGrpSpPr>
            <p:cNvPr id="34" name="组合 33"/>
            <p:cNvGrpSpPr/>
            <p:nvPr/>
          </p:nvGrpSpPr>
          <p:grpSpPr>
            <a:xfrm>
              <a:off x="1687917" y="1859279"/>
              <a:ext cx="7364643" cy="2372195"/>
              <a:chOff x="1687917" y="1912619"/>
              <a:chExt cx="7364643" cy="2372195"/>
            </a:xfrm>
          </p:grpSpPr>
          <p:grpSp>
            <p:nvGrpSpPr>
              <p:cNvPr id="29" name="组合 28"/>
              <p:cNvGrpSpPr/>
              <p:nvPr/>
            </p:nvGrpSpPr>
            <p:grpSpPr>
              <a:xfrm>
                <a:off x="1687918" y="1912619"/>
                <a:ext cx="7364642" cy="716281"/>
                <a:chOff x="1687918" y="1912619"/>
                <a:chExt cx="7364642" cy="716281"/>
              </a:xfrm>
            </p:grpSpPr>
            <p:grpSp>
              <p:nvGrpSpPr>
                <p:cNvPr id="18" name="组合 17"/>
                <p:cNvGrpSpPr/>
                <p:nvPr/>
              </p:nvGrpSpPr>
              <p:grpSpPr>
                <a:xfrm>
                  <a:off x="1687918" y="1912620"/>
                  <a:ext cx="7364642" cy="716280"/>
                  <a:chOff x="1687918" y="2362200"/>
                  <a:chExt cx="7364642" cy="914400"/>
                </a:xfrm>
              </p:grpSpPr>
              <p:sp>
                <p:nvSpPr>
                  <p:cNvPr id="15" name="矩形 14"/>
                  <p:cNvSpPr/>
                  <p:nvPr/>
                </p:nvSpPr>
                <p:spPr>
                  <a:xfrm>
                    <a:off x="2156460" y="2362200"/>
                    <a:ext cx="6427558" cy="9144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16" name="直角三角形 15"/>
                  <p:cNvSpPr/>
                  <p:nvPr/>
                </p:nvSpPr>
                <p:spPr>
                  <a:xfrm>
                    <a:off x="8584018" y="2362200"/>
                    <a:ext cx="468542" cy="91440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17" name="直角三角形 16"/>
                  <p:cNvSpPr/>
                  <p:nvPr/>
                </p:nvSpPr>
                <p:spPr>
                  <a:xfrm rot="10800000">
                    <a:off x="1687918" y="2362200"/>
                    <a:ext cx="468542" cy="91440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sp>
              <p:nvSpPr>
                <p:cNvPr id="28" name="文本框 27"/>
                <p:cNvSpPr txBox="1"/>
                <p:nvPr/>
              </p:nvSpPr>
              <p:spPr>
                <a:xfrm>
                  <a:off x="1773687" y="1912619"/>
                  <a:ext cx="914400" cy="278746"/>
                </a:xfrm>
                <a:prstGeom prst="rect">
                  <a:avLst/>
                </a:prstGeom>
              </p:spPr>
              <p:txBody>
                <a:bodyPr wrap="none" rtlCol="0">
                  <a:noAutofit/>
                </a:bodyPr>
                <a:lstStyle/>
                <a:p>
                  <a:r>
                    <a:rPr lang="zh-CN" altLang="en-US" sz="1200" b="1" dirty="0">
                      <a:solidFill>
                        <a:srgbClr val="000000">
                          <a:lumMod val="65000"/>
                          <a:lumOff val="35000"/>
                        </a:srgbClr>
                      </a:solidFill>
                      <a:latin typeface="Microsoft YaHei"/>
                      <a:ea typeface="Microsoft YaHei"/>
                      <a:cs typeface="Microsoft YaHei"/>
                    </a:rPr>
                    <a:t>聚划算</a:t>
                  </a:r>
                </a:p>
              </p:txBody>
            </p:sp>
          </p:grpSp>
          <p:grpSp>
            <p:nvGrpSpPr>
              <p:cNvPr id="31" name="组合 30"/>
              <p:cNvGrpSpPr/>
              <p:nvPr/>
            </p:nvGrpSpPr>
            <p:grpSpPr>
              <a:xfrm>
                <a:off x="1687917" y="2740576"/>
                <a:ext cx="7364642" cy="716281"/>
                <a:chOff x="1687917" y="2740576"/>
                <a:chExt cx="7364642" cy="716281"/>
              </a:xfrm>
            </p:grpSpPr>
            <p:grpSp>
              <p:nvGrpSpPr>
                <p:cNvPr id="20" name="组合 19"/>
                <p:cNvGrpSpPr/>
                <p:nvPr/>
              </p:nvGrpSpPr>
              <p:grpSpPr>
                <a:xfrm>
                  <a:off x="1687917" y="2740577"/>
                  <a:ext cx="7364642" cy="716280"/>
                  <a:chOff x="1687918" y="2362200"/>
                  <a:chExt cx="7364642" cy="914400"/>
                </a:xfrm>
              </p:grpSpPr>
              <p:sp>
                <p:nvSpPr>
                  <p:cNvPr id="21" name="矩形 20"/>
                  <p:cNvSpPr/>
                  <p:nvPr/>
                </p:nvSpPr>
                <p:spPr>
                  <a:xfrm>
                    <a:off x="2156460" y="2362200"/>
                    <a:ext cx="6427558" cy="9144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22" name="直角三角形 21"/>
                  <p:cNvSpPr/>
                  <p:nvPr/>
                </p:nvSpPr>
                <p:spPr>
                  <a:xfrm>
                    <a:off x="8584018" y="2362200"/>
                    <a:ext cx="468542" cy="91440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23" name="直角三角形 22"/>
                  <p:cNvSpPr/>
                  <p:nvPr/>
                </p:nvSpPr>
                <p:spPr>
                  <a:xfrm rot="10800000">
                    <a:off x="1687918" y="2362200"/>
                    <a:ext cx="468542" cy="91440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sp>
              <p:nvSpPr>
                <p:cNvPr id="30" name="文本框 29"/>
                <p:cNvSpPr txBox="1"/>
                <p:nvPr/>
              </p:nvSpPr>
              <p:spPr>
                <a:xfrm>
                  <a:off x="1819406" y="2740576"/>
                  <a:ext cx="914400" cy="278746"/>
                </a:xfrm>
                <a:prstGeom prst="rect">
                  <a:avLst/>
                </a:prstGeom>
              </p:spPr>
              <p:txBody>
                <a:bodyPr wrap="none" rtlCol="0">
                  <a:noAutofit/>
                </a:bodyPr>
                <a:lstStyle/>
                <a:p>
                  <a:r>
                    <a:rPr lang="zh-CN" altLang="en-US" sz="1200" b="1" dirty="0">
                      <a:solidFill>
                        <a:srgbClr val="000000">
                          <a:lumMod val="65000"/>
                          <a:lumOff val="35000"/>
                        </a:srgbClr>
                      </a:solidFill>
                      <a:latin typeface="Microsoft YaHei"/>
                      <a:ea typeface="Microsoft YaHei"/>
                      <a:cs typeface="Microsoft YaHei"/>
                    </a:rPr>
                    <a:t>导购宝</a:t>
                  </a:r>
                </a:p>
              </p:txBody>
            </p:sp>
          </p:grpSp>
          <p:grpSp>
            <p:nvGrpSpPr>
              <p:cNvPr id="33" name="组合 32"/>
              <p:cNvGrpSpPr/>
              <p:nvPr/>
            </p:nvGrpSpPr>
            <p:grpSpPr>
              <a:xfrm>
                <a:off x="1687917" y="3568534"/>
                <a:ext cx="7364642" cy="716280"/>
                <a:chOff x="1687917" y="3568534"/>
                <a:chExt cx="7364642" cy="716280"/>
              </a:xfrm>
            </p:grpSpPr>
            <p:grpSp>
              <p:nvGrpSpPr>
                <p:cNvPr id="24" name="组合 23"/>
                <p:cNvGrpSpPr/>
                <p:nvPr/>
              </p:nvGrpSpPr>
              <p:grpSpPr>
                <a:xfrm>
                  <a:off x="1687917" y="3568534"/>
                  <a:ext cx="7364642" cy="716280"/>
                  <a:chOff x="1687918" y="2362200"/>
                  <a:chExt cx="7364642" cy="914400"/>
                </a:xfrm>
              </p:grpSpPr>
              <p:sp>
                <p:nvSpPr>
                  <p:cNvPr id="25" name="矩形 24"/>
                  <p:cNvSpPr/>
                  <p:nvPr/>
                </p:nvSpPr>
                <p:spPr>
                  <a:xfrm>
                    <a:off x="2156460" y="2362200"/>
                    <a:ext cx="6427558" cy="9144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26" name="直角三角形 25"/>
                  <p:cNvSpPr/>
                  <p:nvPr/>
                </p:nvSpPr>
                <p:spPr>
                  <a:xfrm>
                    <a:off x="8584018" y="2362200"/>
                    <a:ext cx="468542" cy="91440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sp>
                <p:nvSpPr>
                  <p:cNvPr id="27" name="直角三角形 26"/>
                  <p:cNvSpPr/>
                  <p:nvPr/>
                </p:nvSpPr>
                <p:spPr>
                  <a:xfrm rot="10800000">
                    <a:off x="1687918" y="2362200"/>
                    <a:ext cx="468542" cy="914400"/>
                  </a:xfrm>
                  <a:prstGeom prst="rtTriangl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a:endParaRPr>
                  </a:p>
                </p:txBody>
              </p:sp>
            </p:grpSp>
            <p:sp>
              <p:nvSpPr>
                <p:cNvPr id="32" name="文本框 31"/>
                <p:cNvSpPr txBox="1"/>
                <p:nvPr/>
              </p:nvSpPr>
              <p:spPr>
                <a:xfrm>
                  <a:off x="1853609" y="3593766"/>
                  <a:ext cx="914400" cy="278746"/>
                </a:xfrm>
                <a:prstGeom prst="rect">
                  <a:avLst/>
                </a:prstGeom>
              </p:spPr>
              <p:txBody>
                <a:bodyPr wrap="none" rtlCol="0">
                  <a:noAutofit/>
                </a:bodyPr>
                <a:lstStyle/>
                <a:p>
                  <a:r>
                    <a:rPr lang="zh-CN" altLang="en-US" sz="1200" b="1" dirty="0">
                      <a:solidFill>
                        <a:srgbClr val="000000">
                          <a:lumMod val="65000"/>
                          <a:lumOff val="35000"/>
                        </a:srgbClr>
                      </a:solidFill>
                      <a:latin typeface="Microsoft YaHei"/>
                      <a:ea typeface="Microsoft YaHei"/>
                      <a:cs typeface="Microsoft YaHei"/>
                    </a:rPr>
                    <a:t>电子凭证</a:t>
                  </a:r>
                </a:p>
              </p:txBody>
            </p:sp>
          </p:grpSp>
        </p:grpSp>
      </p:grpSp>
      <p:sp>
        <p:nvSpPr>
          <p:cNvPr id="37" name="文本框 36"/>
          <p:cNvSpPr txBox="1"/>
          <p:nvPr/>
        </p:nvSpPr>
        <p:spPr>
          <a:xfrm>
            <a:off x="2465158" y="632459"/>
            <a:ext cx="6282602" cy="635084"/>
          </a:xfrm>
          <a:prstGeom prst="rect">
            <a:avLst/>
          </a:prstGeom>
          <a:ln w="15875">
            <a:solidFill>
              <a:schemeClr val="accent1">
                <a:shade val="50000"/>
              </a:schemeClr>
            </a:solidFill>
          </a:ln>
        </p:spPr>
        <p:txBody>
          <a:bodyPr wrap="square" rtlCol="0">
            <a:noAutofit/>
          </a:bodyPr>
          <a:lstStyle/>
          <a:p>
            <a:r>
              <a:rPr lang="zh-CN" altLang="en-US" sz="1100" dirty="0">
                <a:solidFill>
                  <a:prstClr val="black"/>
                </a:solidFill>
                <a:latin typeface="Microsoft YaHei"/>
                <a:ea typeface="Microsoft YaHei"/>
                <a:cs typeface="Microsoft YaHei"/>
              </a:rPr>
              <a:t>垂直维度，也可称之为“行业”。往往一个特定的“业务对象”（如商品），在静态期就能确认其具体归属于哪个行业。行业与行业之间的业务规则是不会有叠加的。比如，付款超时时间，各可以都设置为</a:t>
            </a:r>
            <a:r>
              <a:rPr lang="en-US" altLang="zh-CN" sz="1100" dirty="0">
                <a:solidFill>
                  <a:prstClr val="black"/>
                </a:solidFill>
                <a:latin typeface="Microsoft YaHei"/>
                <a:ea typeface="Microsoft YaHei"/>
                <a:cs typeface="Microsoft YaHei"/>
              </a:rPr>
              <a:t>1</a:t>
            </a:r>
            <a:r>
              <a:rPr lang="zh-CN" altLang="en-US" sz="1100" dirty="0">
                <a:solidFill>
                  <a:prstClr val="black"/>
                </a:solidFill>
                <a:latin typeface="Microsoft YaHei"/>
                <a:ea typeface="Microsoft YaHei"/>
                <a:cs typeface="Microsoft YaHei"/>
              </a:rPr>
              <a:t>天超时。 但“天猫汽车”把超时时间改了，一定不会联动改其他业务的超时设置</a:t>
            </a:r>
            <a:endParaRPr lang="zh-CN" altLang="en-US" sz="1400" dirty="0">
              <a:solidFill>
                <a:srgbClr val="000000">
                  <a:lumMod val="65000"/>
                  <a:lumOff val="35000"/>
                </a:srgbClr>
              </a:solidFill>
              <a:latin typeface="Microsoft YaHei"/>
              <a:ea typeface="Microsoft YaHei"/>
              <a:cs typeface="Microsoft YaHei"/>
            </a:endParaRPr>
          </a:p>
        </p:txBody>
      </p:sp>
      <p:sp>
        <p:nvSpPr>
          <p:cNvPr id="38" name="文本框 37"/>
          <p:cNvSpPr txBox="1"/>
          <p:nvPr/>
        </p:nvSpPr>
        <p:spPr>
          <a:xfrm>
            <a:off x="188867" y="1379220"/>
            <a:ext cx="1443399" cy="3230880"/>
          </a:xfrm>
          <a:prstGeom prst="rect">
            <a:avLst/>
          </a:prstGeom>
          <a:ln w="15875">
            <a:solidFill>
              <a:schemeClr val="accent2"/>
            </a:solidFill>
          </a:ln>
        </p:spPr>
        <p:txBody>
          <a:bodyPr wrap="square" rtlCol="0">
            <a:noAutofit/>
          </a:bodyPr>
          <a:lstStyle/>
          <a:p>
            <a:r>
              <a:rPr lang="zh-CN" altLang="en-US" sz="1100" dirty="0">
                <a:solidFill>
                  <a:prstClr val="black"/>
                </a:solidFill>
                <a:latin typeface="Microsoft YaHei"/>
                <a:ea typeface="Microsoft YaHei"/>
                <a:cs typeface="Microsoft YaHei"/>
              </a:rPr>
              <a:t>横向维度（也称产品）特点有：</a:t>
            </a:r>
            <a:endParaRPr lang="en-US" altLang="zh-CN" sz="1100" dirty="0">
              <a:solidFill>
                <a:prstClr val="black"/>
              </a:solidFill>
              <a:latin typeface="Microsoft YaHei"/>
              <a:ea typeface="Microsoft YaHei"/>
              <a:cs typeface="Microsoft YaHei"/>
            </a:endParaRPr>
          </a:p>
          <a:p>
            <a:endParaRPr lang="en-US" altLang="zh-CN" sz="1100" dirty="0">
              <a:solidFill>
                <a:prstClr val="black"/>
              </a:solidFill>
              <a:latin typeface="Microsoft YaHei"/>
              <a:ea typeface="Microsoft YaHei"/>
              <a:cs typeface="Microsoft YaHei"/>
            </a:endParaRPr>
          </a:p>
          <a:p>
            <a:r>
              <a:rPr lang="en-US" altLang="zh-CN" sz="1100" dirty="0">
                <a:solidFill>
                  <a:prstClr val="black"/>
                </a:solidFill>
                <a:latin typeface="Microsoft YaHei"/>
                <a:ea typeface="Microsoft YaHei"/>
                <a:cs typeface="Microsoft YaHei"/>
              </a:rPr>
              <a:t>1</a:t>
            </a:r>
            <a:r>
              <a:rPr lang="zh-CN" altLang="en-US" sz="1100" dirty="0">
                <a:solidFill>
                  <a:prstClr val="black"/>
                </a:solidFill>
                <a:latin typeface="Microsoft YaHei"/>
                <a:ea typeface="Microsoft YaHei"/>
                <a:cs typeface="Microsoft YaHei"/>
              </a:rPr>
              <a:t>）产品是可以被多个垂直业务所使用的</a:t>
            </a:r>
            <a:endParaRPr lang="en-US" altLang="zh-CN" sz="1100" dirty="0">
              <a:solidFill>
                <a:prstClr val="black"/>
              </a:solidFill>
              <a:latin typeface="Microsoft YaHei"/>
              <a:ea typeface="Microsoft YaHei"/>
              <a:cs typeface="Microsoft YaHei"/>
            </a:endParaRPr>
          </a:p>
          <a:p>
            <a:endParaRPr lang="en-US" altLang="zh-CN" sz="1100" dirty="0">
              <a:solidFill>
                <a:prstClr val="black"/>
              </a:solidFill>
              <a:latin typeface="Microsoft YaHei"/>
              <a:ea typeface="Microsoft YaHei"/>
              <a:cs typeface="Microsoft YaHei"/>
            </a:endParaRPr>
          </a:p>
          <a:p>
            <a:r>
              <a:rPr lang="en-US" altLang="zh-CN" sz="1100" dirty="0">
                <a:solidFill>
                  <a:prstClr val="black"/>
                </a:solidFill>
                <a:latin typeface="Microsoft YaHei"/>
                <a:ea typeface="Microsoft YaHei"/>
                <a:cs typeface="Microsoft YaHei"/>
              </a:rPr>
              <a:t>2</a:t>
            </a:r>
            <a:r>
              <a:rPr lang="zh-CN" altLang="en-US" sz="1100" dirty="0">
                <a:solidFill>
                  <a:prstClr val="black"/>
                </a:solidFill>
                <a:latin typeface="Microsoft YaHei"/>
                <a:ea typeface="Microsoft YaHei"/>
                <a:cs typeface="Microsoft YaHei"/>
              </a:rPr>
              <a:t>） 一个垂直业务是可以使用多个产品的</a:t>
            </a:r>
            <a:endParaRPr lang="en-US" altLang="zh-CN" sz="1100" dirty="0">
              <a:solidFill>
                <a:prstClr val="black"/>
              </a:solidFill>
              <a:latin typeface="Microsoft YaHei"/>
              <a:ea typeface="Microsoft YaHei"/>
              <a:cs typeface="Microsoft YaHei"/>
            </a:endParaRPr>
          </a:p>
          <a:p>
            <a:endParaRPr lang="en-US" altLang="zh-CN" sz="1100" dirty="0">
              <a:solidFill>
                <a:prstClr val="black"/>
              </a:solidFill>
              <a:latin typeface="Microsoft YaHei"/>
              <a:ea typeface="Microsoft YaHei"/>
              <a:cs typeface="Microsoft YaHei"/>
            </a:endParaRPr>
          </a:p>
          <a:p>
            <a:r>
              <a:rPr lang="en-US" altLang="zh-CN" sz="1100" dirty="0">
                <a:solidFill>
                  <a:prstClr val="black"/>
                </a:solidFill>
                <a:latin typeface="Microsoft YaHei"/>
                <a:ea typeface="Microsoft YaHei"/>
                <a:cs typeface="Microsoft YaHei"/>
              </a:rPr>
              <a:t>3</a:t>
            </a:r>
            <a:r>
              <a:rPr lang="zh-CN" altLang="en-US" sz="1100" dirty="0">
                <a:solidFill>
                  <a:prstClr val="black"/>
                </a:solidFill>
                <a:latin typeface="Microsoft YaHei"/>
                <a:ea typeface="Microsoft YaHei"/>
                <a:cs typeface="Microsoft YaHei"/>
              </a:rPr>
              <a:t>）产品是否生效是需要结合业务会话的上下文的</a:t>
            </a:r>
            <a:endParaRPr lang="en-US" altLang="zh-CN" sz="1100" dirty="0">
              <a:solidFill>
                <a:prstClr val="black"/>
              </a:solidFill>
              <a:latin typeface="Microsoft YaHei"/>
              <a:ea typeface="Microsoft YaHei"/>
              <a:cs typeface="Microsoft YaHei"/>
            </a:endParaRPr>
          </a:p>
          <a:p>
            <a:endParaRPr lang="en-US" altLang="zh-CN" sz="1100" dirty="0">
              <a:solidFill>
                <a:prstClr val="black"/>
              </a:solidFill>
              <a:latin typeface="Microsoft YaHei"/>
              <a:ea typeface="Microsoft YaHei"/>
              <a:cs typeface="Microsoft YaHei"/>
            </a:endParaRPr>
          </a:p>
          <a:p>
            <a:r>
              <a:rPr lang="zh-CN" altLang="en-US" sz="1100" dirty="0">
                <a:solidFill>
                  <a:prstClr val="black"/>
                </a:solidFill>
                <a:latin typeface="Microsoft YaHei"/>
                <a:ea typeface="Microsoft YaHei"/>
                <a:cs typeface="Microsoft YaHei"/>
              </a:rPr>
              <a:t>比如，“电子凭证”是否生效，要看用户是否选择了“电子凭证”的交付方式。</a:t>
            </a:r>
            <a:endParaRPr lang="en-US" altLang="zh-CN" sz="1100" dirty="0">
              <a:solidFill>
                <a:prstClr val="black"/>
              </a:solidFill>
              <a:latin typeface="Microsoft YaHei"/>
              <a:ea typeface="Microsoft YaHei"/>
              <a:cs typeface="Microsoft YaHei"/>
            </a:endParaRPr>
          </a:p>
          <a:p>
            <a:endParaRPr lang="en-US" altLang="zh-CN" sz="1100" dirty="0">
              <a:solidFill>
                <a:prstClr val="black"/>
              </a:solidFill>
              <a:latin typeface="Microsoft YaHei"/>
              <a:ea typeface="Microsoft YaHei"/>
              <a:cs typeface="Microsoft YaHei"/>
            </a:endParaRPr>
          </a:p>
          <a:p>
            <a:endParaRPr lang="en-US" altLang="zh-CN" sz="1100" dirty="0">
              <a:solidFill>
                <a:prstClr val="black"/>
              </a:solidFill>
              <a:latin typeface="Microsoft YaHei"/>
              <a:ea typeface="Microsoft YaHei"/>
              <a:cs typeface="Microsoft YaHei"/>
            </a:endParaRPr>
          </a:p>
          <a:p>
            <a:endParaRPr lang="zh-CN" altLang="en-US" sz="1400" dirty="0">
              <a:solidFill>
                <a:srgbClr val="000000">
                  <a:lumMod val="65000"/>
                  <a:lumOff val="35000"/>
                </a:srgbClr>
              </a:solidFill>
              <a:latin typeface="Microsoft YaHei"/>
              <a:ea typeface="Microsoft YaHei"/>
              <a:cs typeface="Microsoft YaHei"/>
            </a:endParaRPr>
          </a:p>
        </p:txBody>
      </p:sp>
      <p:sp>
        <p:nvSpPr>
          <p:cNvPr id="39" name="文本框 38"/>
          <p:cNvSpPr txBox="1"/>
          <p:nvPr/>
        </p:nvSpPr>
        <p:spPr>
          <a:xfrm>
            <a:off x="0" y="4721776"/>
            <a:ext cx="9144000" cy="421724"/>
          </a:xfrm>
          <a:prstGeom prst="rect">
            <a:avLst/>
          </a:prstGeom>
          <a:solidFill>
            <a:srgbClr val="C00000"/>
          </a:solidFill>
        </p:spPr>
        <p:txBody>
          <a:bodyPr wrap="none" rtlCol="0" anchor="ctr">
            <a:noAutofit/>
          </a:bodyPr>
          <a:lstStyle/>
          <a:p>
            <a:pPr algn="ctr"/>
            <a:r>
              <a:rPr lang="zh-CN" altLang="en-US" sz="1600" dirty="0">
                <a:solidFill>
                  <a:prstClr val="white"/>
                </a:solidFill>
                <a:latin typeface="Microsoft YaHei"/>
                <a:ea typeface="Microsoft YaHei"/>
                <a:cs typeface="Microsoft YaHei"/>
              </a:rPr>
              <a:t>业务叠加重要结论：一个业务完整的规则是由 一个垂直业务规则 </a:t>
            </a:r>
            <a:r>
              <a:rPr lang="en-US" altLang="zh-CN" sz="1600" dirty="0">
                <a:solidFill>
                  <a:prstClr val="white"/>
                </a:solidFill>
                <a:latin typeface="Microsoft YaHei"/>
                <a:ea typeface="Microsoft YaHei"/>
                <a:cs typeface="Microsoft YaHei"/>
              </a:rPr>
              <a:t>+ N</a:t>
            </a:r>
            <a:r>
              <a:rPr lang="zh-CN" altLang="en-US" sz="1600">
                <a:solidFill>
                  <a:prstClr val="white"/>
                </a:solidFill>
                <a:latin typeface="Microsoft YaHei"/>
                <a:ea typeface="Microsoft YaHei"/>
                <a:cs typeface="Microsoft YaHei"/>
              </a:rPr>
              <a:t>个横向业务</a:t>
            </a:r>
            <a:r>
              <a:rPr lang="zh-CN" altLang="en-US" sz="1600" dirty="0">
                <a:solidFill>
                  <a:prstClr val="white"/>
                </a:solidFill>
                <a:latin typeface="Microsoft YaHei"/>
                <a:ea typeface="Microsoft YaHei"/>
                <a:cs typeface="Microsoft YaHei"/>
              </a:rPr>
              <a:t>规则</a:t>
            </a:r>
          </a:p>
        </p:txBody>
      </p:sp>
      <p:sp>
        <p:nvSpPr>
          <p:cNvPr id="41" name="文本框 40"/>
          <p:cNvSpPr txBox="1"/>
          <p:nvPr/>
        </p:nvSpPr>
        <p:spPr>
          <a:xfrm>
            <a:off x="373380" y="817839"/>
            <a:ext cx="914400" cy="259080"/>
          </a:xfrm>
          <a:prstGeom prst="rect">
            <a:avLst/>
          </a:prstGeom>
        </p:spPr>
        <p:txBody>
          <a:bodyPr wrap="none" rtlCol="0">
            <a:noAutofit/>
          </a:bodyPr>
          <a:lstStyle/>
          <a:p>
            <a:r>
              <a:rPr lang="zh-CN" altLang="en-US" sz="1050" dirty="0">
                <a:solidFill>
                  <a:srgbClr val="000000">
                    <a:lumMod val="65000"/>
                    <a:lumOff val="35000"/>
                  </a:srgbClr>
                </a:solidFill>
                <a:latin typeface="Microsoft YaHei"/>
                <a:ea typeface="Microsoft YaHei"/>
                <a:cs typeface="Microsoft YaHei"/>
                <a:hlinkClick r:id="rId3"/>
              </a:rPr>
              <a:t>参考文章</a:t>
            </a:r>
            <a:endParaRPr lang="zh-CN" altLang="en-US" sz="1050" dirty="0">
              <a:solidFill>
                <a:srgbClr val="000000">
                  <a:lumMod val="65000"/>
                  <a:lumOff val="35000"/>
                </a:srgbClr>
              </a:solidFill>
              <a:latin typeface="Microsoft YaHei"/>
              <a:ea typeface="Microsoft YaHei"/>
              <a:cs typeface="Microsoft YaHei"/>
            </a:endParaRPr>
          </a:p>
        </p:txBody>
      </p:sp>
      <p:sp>
        <p:nvSpPr>
          <p:cNvPr name="文本框 41" id="42"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169674626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7997" y="155531"/>
            <a:ext cx="7866021" cy="409306"/>
          </a:xfrm>
        </p:spPr>
        <p:txBody>
          <a:bodyPr>
            <a:normAutofit/>
          </a:bodyPr>
          <a:lstStyle/>
          <a:p>
            <a:r>
              <a:rPr lang="en-US" altLang="zh-CN" b="1" dirty="0"/>
              <a:t>TMF 2.0</a:t>
            </a:r>
            <a:r>
              <a:rPr lang="zh-CN" altLang="en-US" b="1" dirty="0"/>
              <a:t>的关键模型设计</a:t>
            </a:r>
            <a:endParaRPr lang="en-US" altLang="zh-CN" b="1" dirty="0"/>
          </a:p>
        </p:txBody>
      </p:sp>
      <p:sp>
        <p:nvSpPr>
          <p:cNvPr id="111" name="圆角矩形 110"/>
          <p:cNvSpPr/>
          <p:nvPr/>
        </p:nvSpPr>
        <p:spPr>
          <a:xfrm>
            <a:off x="461209" y="2306098"/>
            <a:ext cx="8231886" cy="2643353"/>
          </a:xfrm>
          <a:prstGeom prst="roundRect">
            <a:avLst>
              <a:gd name="adj" fmla="val 6174"/>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eaVert"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a:ea typeface="微软雅黑"/>
                <a:cs typeface="微软雅黑"/>
              </a:rPr>
              <a:t>关键模型</a:t>
            </a:r>
          </a:p>
        </p:txBody>
      </p:sp>
      <p:grpSp>
        <p:nvGrpSpPr>
          <p:cNvPr id="112" name="组合 127"/>
          <p:cNvGrpSpPr/>
          <p:nvPr/>
        </p:nvGrpSpPr>
        <p:grpSpPr>
          <a:xfrm>
            <a:off x="461207" y="690050"/>
            <a:ext cx="8231888" cy="1538521"/>
            <a:chOff x="186150" y="743464"/>
            <a:chExt cx="8231888" cy="1538521"/>
          </a:xfrm>
        </p:grpSpPr>
        <p:grpSp>
          <p:nvGrpSpPr>
            <p:cNvPr id="113" name="组合 4"/>
            <p:cNvGrpSpPr/>
            <p:nvPr/>
          </p:nvGrpSpPr>
          <p:grpSpPr>
            <a:xfrm>
              <a:off x="602844" y="994089"/>
              <a:ext cx="844278" cy="1079649"/>
              <a:chOff x="714101" y="821279"/>
              <a:chExt cx="1235076" cy="1340071"/>
            </a:xfrm>
          </p:grpSpPr>
          <p:pic>
            <p:nvPicPr>
              <p:cNvPr id="123" name="Picture 7" descr="图片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102" y="821279"/>
                <a:ext cx="1235075" cy="1025525"/>
              </a:xfrm>
              <a:prstGeom prst="rect">
                <a:avLst/>
              </a:prstGeom>
              <a:noFill/>
              <a:extLst>
                <a:ext uri="{909E8E84-426E-40dd-AFC4-6F175D3DCCD1}">
                  <a14:hiddenFill xmlns:a14="http://schemas.microsoft.com/office/drawing/2010/main" xmlns="">
                    <a:solidFill>
                      <a:srgbClr val="FFFFFF"/>
                    </a:solidFill>
                  </a14:hiddenFill>
                </a:ext>
              </a:extLst>
            </p:spPr>
          </p:pic>
          <p:sp>
            <p:nvSpPr>
              <p:cNvPr id="124" name="文本框 123"/>
              <p:cNvSpPr txBox="1"/>
              <p:nvPr/>
            </p:nvSpPr>
            <p:spPr>
              <a:xfrm>
                <a:off x="714101" y="1855738"/>
                <a:ext cx="1235075" cy="30561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ysClr val="windowText" lastClr="000000"/>
                    </a:solidFill>
                    <a:effectLst/>
                    <a:uLnTx/>
                    <a:uFillTx/>
                    <a:latin typeface="微软雅黑"/>
                    <a:ea typeface="微软雅黑"/>
                    <a:cs typeface="微软雅黑"/>
                  </a:rPr>
                  <a:t>业务</a:t>
                </a:r>
                <a:r>
                  <a:rPr kumimoji="0" lang="en-US" altLang="zh-CN" sz="1000" b="1" i="0" u="none" strike="noStrike" kern="0" cap="none" spc="0" normalizeH="0" baseline="0" noProof="0" dirty="0">
                    <a:ln>
                      <a:noFill/>
                    </a:ln>
                    <a:solidFill>
                      <a:sysClr val="windowText" lastClr="000000"/>
                    </a:solidFill>
                    <a:effectLst/>
                    <a:uLnTx/>
                    <a:uFillTx/>
                    <a:latin typeface="微软雅黑"/>
                    <a:ea typeface="微软雅黑"/>
                    <a:cs typeface="微软雅黑"/>
                  </a:rPr>
                  <a:t>PD</a:t>
                </a:r>
                <a:endParaRPr kumimoji="0" lang="zh-CN" altLang="en-US" sz="1000" b="1" i="0" u="none" strike="noStrike" kern="0" cap="none" spc="0" normalizeH="0" baseline="0" noProof="0" dirty="0">
                  <a:ln>
                    <a:noFill/>
                  </a:ln>
                  <a:solidFill>
                    <a:sysClr val="windowText" lastClr="000000"/>
                  </a:solidFill>
                  <a:effectLst/>
                  <a:uLnTx/>
                  <a:uFillTx/>
                  <a:latin typeface="微软雅黑"/>
                  <a:ea typeface="微软雅黑"/>
                  <a:cs typeface="微软雅黑"/>
                </a:endParaRPr>
              </a:p>
            </p:txBody>
          </p:sp>
        </p:grpSp>
        <p:sp>
          <p:nvSpPr>
            <p:cNvPr id="114" name="圆角矩形 113"/>
            <p:cNvSpPr/>
            <p:nvPr/>
          </p:nvSpPr>
          <p:spPr>
            <a:xfrm>
              <a:off x="186150" y="755632"/>
              <a:ext cx="6293741" cy="1526353"/>
            </a:xfrm>
            <a:prstGeom prst="roundRect">
              <a:avLst>
                <a:gd name="adj" fmla="val 6174"/>
              </a:avLst>
            </a:prstGeom>
            <a:no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eaVert"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a:ea typeface="微软雅黑"/>
                  <a:cs typeface="微软雅黑"/>
                </a:rPr>
                <a:t>业务</a:t>
              </a:r>
              <a:r>
                <a:rPr kumimoji="0" lang="zh-CN" altLang="en-US" sz="1200" b="1" i="0" u="none" strike="noStrike" kern="0" cap="none" spc="0" normalizeH="0" baseline="0" noProof="0" dirty="0">
                  <a:ln>
                    <a:noFill/>
                  </a:ln>
                  <a:solidFill>
                    <a:srgbClr val="C00000"/>
                  </a:solidFill>
                  <a:effectLst/>
                  <a:uLnTx/>
                  <a:uFillTx/>
                  <a:latin typeface="微软雅黑"/>
                  <a:ea typeface="微软雅黑"/>
                  <a:cs typeface="微软雅黑"/>
                </a:rPr>
                <a:t>配置</a:t>
              </a:r>
              <a:r>
                <a:rPr kumimoji="0" lang="zh-CN" altLang="en-US" sz="1200" b="0" i="0" u="none" strike="noStrike" kern="0" cap="none" spc="0" normalizeH="0" baseline="0" noProof="0" dirty="0">
                  <a:ln>
                    <a:noFill/>
                  </a:ln>
                  <a:solidFill>
                    <a:sysClr val="windowText" lastClr="000000"/>
                  </a:solidFill>
                  <a:effectLst/>
                  <a:uLnTx/>
                  <a:uFillTx/>
                  <a:latin typeface="微软雅黑"/>
                  <a:ea typeface="微软雅黑"/>
                  <a:cs typeface="微软雅黑"/>
                </a:rPr>
                <a:t>主线</a:t>
              </a:r>
            </a:p>
          </p:txBody>
        </p:sp>
        <p:sp>
          <p:nvSpPr>
            <p:cNvPr id="115" name="圆角矩形 114"/>
            <p:cNvSpPr/>
            <p:nvPr/>
          </p:nvSpPr>
          <p:spPr>
            <a:xfrm>
              <a:off x="1903862" y="1160621"/>
              <a:ext cx="1094847" cy="640678"/>
            </a:xfrm>
            <a:prstGeom prst="roundRect">
              <a:avLst/>
            </a:prstGeom>
            <a:solidFill>
              <a:srgbClr val="9BBB59"/>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a:ea typeface="微软雅黑"/>
                  <a:cs typeface="微软雅黑"/>
                </a:rPr>
                <a:t>浏览各域可配置功能点</a:t>
              </a:r>
            </a:p>
          </p:txBody>
        </p:sp>
        <p:sp>
          <p:nvSpPr>
            <p:cNvPr id="116" name="右箭头 115"/>
            <p:cNvSpPr/>
            <p:nvPr/>
          </p:nvSpPr>
          <p:spPr>
            <a:xfrm>
              <a:off x="1524684" y="1267904"/>
              <a:ext cx="210312" cy="484632"/>
            </a:xfrm>
            <a:prstGeom prst="rightArrow">
              <a:avLst/>
            </a:prstGeom>
            <a:solidFill>
              <a:srgbClr val="4BACC6"/>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微软雅黑"/>
              </a:endParaRPr>
            </a:p>
          </p:txBody>
        </p:sp>
        <p:sp>
          <p:nvSpPr>
            <p:cNvPr id="117" name="圆角矩形 116"/>
            <p:cNvSpPr/>
            <p:nvPr/>
          </p:nvSpPr>
          <p:spPr>
            <a:xfrm>
              <a:off x="3546753" y="1160621"/>
              <a:ext cx="1094847" cy="640678"/>
            </a:xfrm>
            <a:prstGeom prst="roundRect">
              <a:avLst/>
            </a:prstGeom>
            <a:solidFill>
              <a:srgbClr val="9BBB59"/>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a:ea typeface="微软雅黑"/>
                  <a:cs typeface="微软雅黑"/>
                </a:rPr>
                <a:t>配置各域的功能点</a:t>
              </a:r>
            </a:p>
          </p:txBody>
        </p:sp>
        <p:sp>
          <p:nvSpPr>
            <p:cNvPr id="118" name="右箭头 117"/>
            <p:cNvSpPr/>
            <p:nvPr/>
          </p:nvSpPr>
          <p:spPr>
            <a:xfrm>
              <a:off x="3167575" y="1267904"/>
              <a:ext cx="210312" cy="484632"/>
            </a:xfrm>
            <a:prstGeom prst="rightArrow">
              <a:avLst/>
            </a:prstGeom>
            <a:solidFill>
              <a:srgbClr val="4BACC6"/>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微软雅黑"/>
              </a:endParaRPr>
            </a:p>
          </p:txBody>
        </p:sp>
        <p:sp>
          <p:nvSpPr>
            <p:cNvPr id="119" name="右箭头 118"/>
            <p:cNvSpPr/>
            <p:nvPr/>
          </p:nvSpPr>
          <p:spPr>
            <a:xfrm>
              <a:off x="4810466" y="1267904"/>
              <a:ext cx="210312" cy="484632"/>
            </a:xfrm>
            <a:prstGeom prst="rightArrow">
              <a:avLst/>
            </a:prstGeom>
            <a:solidFill>
              <a:srgbClr val="4BACC6"/>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微软雅黑"/>
              </a:endParaRPr>
            </a:p>
          </p:txBody>
        </p:sp>
        <p:sp>
          <p:nvSpPr>
            <p:cNvPr id="120" name="圆角矩形 119"/>
            <p:cNvSpPr/>
            <p:nvPr/>
          </p:nvSpPr>
          <p:spPr>
            <a:xfrm>
              <a:off x="5189646" y="1160621"/>
              <a:ext cx="1094847" cy="640678"/>
            </a:xfrm>
            <a:prstGeom prst="roundRect">
              <a:avLst/>
            </a:prstGeom>
            <a:solidFill>
              <a:srgbClr val="9BBB59"/>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a:ea typeface="微软雅黑"/>
                  <a:cs typeface="微软雅黑"/>
                </a:rPr>
                <a:t>保存、下发配置数据</a:t>
              </a:r>
            </a:p>
          </p:txBody>
        </p:sp>
        <p:sp>
          <p:nvSpPr>
            <p:cNvPr id="121" name="圆角矩形 120"/>
            <p:cNvSpPr/>
            <p:nvPr/>
          </p:nvSpPr>
          <p:spPr>
            <a:xfrm>
              <a:off x="6575486" y="743464"/>
              <a:ext cx="1842552" cy="1526353"/>
            </a:xfrm>
            <a:prstGeom prst="roundRect">
              <a:avLst>
                <a:gd name="adj" fmla="val 6174"/>
              </a:avLst>
            </a:prstGeom>
            <a:no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eaVert"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a:ea typeface="微软雅黑"/>
                  <a:cs typeface="微软雅黑"/>
                </a:rPr>
                <a:t>业务</a:t>
              </a:r>
              <a:r>
                <a:rPr kumimoji="0" lang="zh-CN" altLang="en-US" sz="1200" b="1" i="0" u="none" strike="noStrike" kern="0" cap="none" spc="0" normalizeH="0" baseline="0" noProof="0" dirty="0">
                  <a:ln>
                    <a:noFill/>
                  </a:ln>
                  <a:solidFill>
                    <a:srgbClr val="C00000"/>
                  </a:solidFill>
                  <a:effectLst/>
                  <a:uLnTx/>
                  <a:uFillTx/>
                  <a:latin typeface="微软雅黑"/>
                  <a:ea typeface="微软雅黑"/>
                  <a:cs typeface="微软雅黑"/>
                </a:rPr>
                <a:t>运行</a:t>
              </a:r>
              <a:r>
                <a:rPr kumimoji="0" lang="zh-CN" altLang="en-US" sz="1200" b="0" i="0" u="none" strike="noStrike" kern="0" cap="none" spc="0" normalizeH="0" baseline="0" noProof="0" dirty="0">
                  <a:ln>
                    <a:noFill/>
                  </a:ln>
                  <a:solidFill>
                    <a:sysClr val="windowText" lastClr="000000"/>
                  </a:solidFill>
                  <a:effectLst/>
                  <a:uLnTx/>
                  <a:uFillTx/>
                  <a:latin typeface="微软雅黑"/>
                  <a:ea typeface="微软雅黑"/>
                  <a:cs typeface="微软雅黑"/>
                </a:rPr>
                <a:t>主线</a:t>
              </a:r>
            </a:p>
          </p:txBody>
        </p:sp>
        <p:sp>
          <p:nvSpPr>
            <p:cNvPr id="122" name="圆角矩形 121"/>
            <p:cNvSpPr/>
            <p:nvPr/>
          </p:nvSpPr>
          <p:spPr>
            <a:xfrm>
              <a:off x="7154618" y="1160621"/>
              <a:ext cx="1094847" cy="640678"/>
            </a:xfrm>
            <a:prstGeom prst="roundRect">
              <a:avLst/>
            </a:prstGeom>
            <a:solidFill>
              <a:srgbClr val="9BBB59"/>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a:ea typeface="微软雅黑"/>
                  <a:cs typeface="微软雅黑"/>
                </a:rPr>
                <a:t>用户一次下单过程</a:t>
              </a:r>
            </a:p>
          </p:txBody>
        </p:sp>
      </p:grpSp>
      <p:sp>
        <p:nvSpPr>
          <p:cNvPr id="125" name="右箭头 124"/>
          <p:cNvSpPr/>
          <p:nvPr/>
        </p:nvSpPr>
        <p:spPr>
          <a:xfrm rot="2499174">
            <a:off x="5838887" y="1822910"/>
            <a:ext cx="907850" cy="484632"/>
          </a:xfrm>
          <a:prstGeom prst="rightArrow">
            <a:avLst/>
          </a:prstGeom>
          <a:solidFill>
            <a:srgbClr val="1F497D"/>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vert"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a:ea typeface="微软雅黑"/>
                <a:cs typeface="微软雅黑"/>
              </a:rPr>
              <a:t>生成数据</a:t>
            </a:r>
          </a:p>
        </p:txBody>
      </p:sp>
      <p:sp>
        <p:nvSpPr>
          <p:cNvPr id="126" name="右箭头 125"/>
          <p:cNvSpPr/>
          <p:nvPr/>
        </p:nvSpPr>
        <p:spPr>
          <a:xfrm rot="18616316">
            <a:off x="7159522" y="1802676"/>
            <a:ext cx="907850" cy="484632"/>
          </a:xfrm>
          <a:prstGeom prst="rightArrow">
            <a:avLst/>
          </a:prstGeom>
          <a:solidFill>
            <a:srgbClr val="1F497D"/>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vert"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a:ea typeface="微软雅黑"/>
                <a:cs typeface="微软雅黑"/>
              </a:rPr>
              <a:t>装载数据</a:t>
            </a:r>
          </a:p>
        </p:txBody>
      </p:sp>
      <p:sp>
        <p:nvSpPr>
          <p:cNvPr id="127" name="右箭头 126"/>
          <p:cNvSpPr/>
          <p:nvPr/>
        </p:nvSpPr>
        <p:spPr>
          <a:xfrm rot="18169376">
            <a:off x="3898376" y="1836716"/>
            <a:ext cx="907850" cy="484632"/>
          </a:xfrm>
          <a:prstGeom prst="rightArrow">
            <a:avLst/>
          </a:prstGeom>
          <a:solidFill>
            <a:srgbClr val="31859C"/>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vert"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 lastClr="FFFFFF"/>
                </a:solidFill>
                <a:effectLst/>
                <a:uLnTx/>
                <a:uFillTx/>
                <a:latin typeface="微软雅黑"/>
                <a:ea typeface="微软雅黑"/>
                <a:cs typeface="微软雅黑"/>
              </a:rPr>
              <a:t>模板透出</a:t>
            </a:r>
          </a:p>
        </p:txBody>
      </p:sp>
      <p:sp>
        <p:nvSpPr>
          <p:cNvPr id="128" name="右箭头 127"/>
          <p:cNvSpPr/>
          <p:nvPr/>
        </p:nvSpPr>
        <p:spPr>
          <a:xfrm rot="18169376">
            <a:off x="1942258" y="1831660"/>
            <a:ext cx="907850" cy="484632"/>
          </a:xfrm>
          <a:prstGeom prst="rightArrow">
            <a:avLst/>
          </a:prstGeom>
          <a:solidFill>
            <a:srgbClr val="558ED5"/>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vert="vert"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 lastClr="FFFFFF"/>
                </a:solidFill>
                <a:effectLst/>
                <a:uLnTx/>
                <a:uFillTx/>
                <a:latin typeface="微软雅黑"/>
                <a:ea typeface="微软雅黑"/>
                <a:cs typeface="微软雅黑"/>
              </a:rPr>
              <a:t>能力透出</a:t>
            </a:r>
          </a:p>
        </p:txBody>
      </p:sp>
      <p:grpSp>
        <p:nvGrpSpPr>
          <p:cNvPr id="129" name="组合 104"/>
          <p:cNvGrpSpPr/>
          <p:nvPr/>
        </p:nvGrpSpPr>
        <p:grpSpPr>
          <a:xfrm>
            <a:off x="1097760" y="2404036"/>
            <a:ext cx="2176759" cy="2470150"/>
            <a:chOff x="756865" y="2457450"/>
            <a:chExt cx="2176759" cy="2470150"/>
          </a:xfrm>
        </p:grpSpPr>
        <p:grpSp>
          <p:nvGrpSpPr>
            <p:cNvPr id="130" name="组合 38"/>
            <p:cNvGrpSpPr/>
            <p:nvPr/>
          </p:nvGrpSpPr>
          <p:grpSpPr>
            <a:xfrm>
              <a:off x="756865" y="2457450"/>
              <a:ext cx="2176759" cy="2470150"/>
              <a:chOff x="603250" y="2457450"/>
              <a:chExt cx="2176759" cy="2470150"/>
            </a:xfrm>
          </p:grpSpPr>
          <p:sp>
            <p:nvSpPr>
              <p:cNvPr id="132" name="矩形 131"/>
              <p:cNvSpPr/>
              <p:nvPr/>
            </p:nvSpPr>
            <p:spPr>
              <a:xfrm>
                <a:off x="603250" y="2457450"/>
                <a:ext cx="2176759" cy="2470150"/>
              </a:xfrm>
              <a:prstGeom prst="rect">
                <a:avLst/>
              </a:prstGeom>
              <a:solidFill>
                <a:srgbClr val="1F497D">
                  <a:lumMod val="60000"/>
                  <a:lumOff val="4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 lastClr="FFFFFF"/>
                    </a:solidFill>
                    <a:effectLst/>
                    <a:uLnTx/>
                    <a:uFillTx/>
                    <a:latin typeface="微软雅黑"/>
                    <a:ea typeface="微软雅黑"/>
                    <a:cs typeface="微软雅黑"/>
                  </a:rPr>
                  <a:t>能力域模型</a:t>
                </a:r>
              </a:p>
            </p:txBody>
          </p:sp>
          <p:sp>
            <p:nvSpPr>
              <p:cNvPr id="133" name="矩形 132"/>
              <p:cNvSpPr/>
              <p:nvPr/>
            </p:nvSpPr>
            <p:spPr>
              <a:xfrm>
                <a:off x="1806265" y="2753005"/>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域</a:t>
                </a:r>
              </a:p>
            </p:txBody>
          </p:sp>
          <p:sp>
            <p:nvSpPr>
              <p:cNvPr id="134" name="矩形 133"/>
              <p:cNvSpPr/>
              <p:nvPr/>
            </p:nvSpPr>
            <p:spPr>
              <a:xfrm>
                <a:off x="807293" y="2753005"/>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服务</a:t>
                </a:r>
              </a:p>
            </p:txBody>
          </p:sp>
          <p:cxnSp>
            <p:nvCxnSpPr>
              <p:cNvPr id="135" name="直接连接符 9"/>
              <p:cNvCxnSpPr>
                <a:stCxn id="133" idx="1"/>
                <a:endCxn id="134" idx="3"/>
              </p:cNvCxnSpPr>
              <p:nvPr/>
            </p:nvCxnSpPr>
            <p:spPr>
              <a:xfrm flipH="1">
                <a:off x="1537543" y="2930250"/>
                <a:ext cx="268722" cy="0"/>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36" name="文本框 135"/>
              <p:cNvSpPr txBox="1"/>
              <p:nvPr/>
            </p:nvSpPr>
            <p:spPr>
              <a:xfrm>
                <a:off x="1442115" y="2779870"/>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sp>
            <p:nvSpPr>
              <p:cNvPr id="137" name="矩形 136"/>
              <p:cNvSpPr/>
              <p:nvPr/>
            </p:nvSpPr>
            <p:spPr>
              <a:xfrm>
                <a:off x="1806265" y="3333502"/>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能力</a:t>
                </a:r>
              </a:p>
            </p:txBody>
          </p:sp>
          <p:cxnSp>
            <p:nvCxnSpPr>
              <p:cNvPr id="138" name="直接连接符 12"/>
              <p:cNvCxnSpPr>
                <a:stCxn id="133" idx="2"/>
                <a:endCxn id="137" idx="0"/>
              </p:cNvCxnSpPr>
              <p:nvPr/>
            </p:nvCxnSpPr>
            <p:spPr>
              <a:xfrm>
                <a:off x="2171390" y="3107495"/>
                <a:ext cx="0" cy="226007"/>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39" name="文本框 138"/>
              <p:cNvSpPr txBox="1"/>
              <p:nvPr/>
            </p:nvSpPr>
            <p:spPr>
              <a:xfrm>
                <a:off x="2117211" y="3161543"/>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sp>
            <p:nvSpPr>
              <p:cNvPr id="140" name="矩形 139"/>
              <p:cNvSpPr/>
              <p:nvPr/>
            </p:nvSpPr>
            <p:spPr>
              <a:xfrm>
                <a:off x="1806265" y="3913999"/>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扩展点</a:t>
                </a:r>
              </a:p>
            </p:txBody>
          </p:sp>
          <p:cxnSp>
            <p:nvCxnSpPr>
              <p:cNvPr id="141" name="直接连接符 14"/>
              <p:cNvCxnSpPr>
                <a:stCxn id="137" idx="2"/>
                <a:endCxn id="140" idx="0"/>
              </p:cNvCxnSpPr>
              <p:nvPr/>
            </p:nvCxnSpPr>
            <p:spPr>
              <a:xfrm>
                <a:off x="2171390" y="3687992"/>
                <a:ext cx="0" cy="226007"/>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42" name="文本框 141"/>
              <p:cNvSpPr txBox="1"/>
              <p:nvPr/>
            </p:nvSpPr>
            <p:spPr>
              <a:xfrm>
                <a:off x="2129578" y="3746585"/>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sp>
            <p:nvSpPr>
              <p:cNvPr id="143" name="矩形 142"/>
              <p:cNvSpPr/>
              <p:nvPr/>
            </p:nvSpPr>
            <p:spPr>
              <a:xfrm>
                <a:off x="768076" y="4494497"/>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可配对象</a:t>
                </a:r>
              </a:p>
            </p:txBody>
          </p:sp>
          <p:cxnSp>
            <p:nvCxnSpPr>
              <p:cNvPr id="144" name="直接连接符 30"/>
              <p:cNvCxnSpPr>
                <a:stCxn id="140" idx="2"/>
                <a:endCxn id="143" idx="0"/>
              </p:cNvCxnSpPr>
              <p:nvPr/>
            </p:nvCxnSpPr>
            <p:spPr>
              <a:xfrm rot="5400000">
                <a:off x="1539292" y="3862399"/>
                <a:ext cx="226008" cy="1038189"/>
              </a:xfrm>
              <a:prstGeom prst="bentConnector3">
                <a:avLst>
                  <a:gd name="adj1" fmla="val 50000"/>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45" name="文本框 144"/>
              <p:cNvSpPr txBox="1"/>
              <p:nvPr/>
            </p:nvSpPr>
            <p:spPr>
              <a:xfrm>
                <a:off x="1036524" y="4205618"/>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sp>
            <p:nvSpPr>
              <p:cNvPr id="146" name="矩形 145"/>
              <p:cNvSpPr/>
              <p:nvPr/>
            </p:nvSpPr>
            <p:spPr>
              <a:xfrm>
                <a:off x="1806265" y="4494497"/>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可配指令</a:t>
                </a:r>
              </a:p>
            </p:txBody>
          </p:sp>
          <p:cxnSp>
            <p:nvCxnSpPr>
              <p:cNvPr id="147" name="直接连接符 34"/>
              <p:cNvCxnSpPr>
                <a:stCxn id="140" idx="2"/>
                <a:endCxn id="146" idx="0"/>
              </p:cNvCxnSpPr>
              <p:nvPr/>
            </p:nvCxnSpPr>
            <p:spPr>
              <a:xfrm>
                <a:off x="2171390" y="4268489"/>
                <a:ext cx="0" cy="226008"/>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48" name="文本框 147"/>
              <p:cNvSpPr txBox="1"/>
              <p:nvPr/>
            </p:nvSpPr>
            <p:spPr>
              <a:xfrm>
                <a:off x="2100084" y="4329352"/>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grpSp>
        <p:sp>
          <p:nvSpPr>
            <p:cNvPr id="131" name="文本框 130"/>
            <p:cNvSpPr txBox="1"/>
            <p:nvPr/>
          </p:nvSpPr>
          <p:spPr>
            <a:xfrm>
              <a:off x="2613588" y="4065749"/>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grpSp>
      <p:grpSp>
        <p:nvGrpSpPr>
          <p:cNvPr id="149" name="组合 103"/>
          <p:cNvGrpSpPr/>
          <p:nvPr/>
        </p:nvGrpSpPr>
        <p:grpSpPr>
          <a:xfrm>
            <a:off x="3542416" y="2392156"/>
            <a:ext cx="2438493" cy="2470150"/>
            <a:chOff x="3004012" y="2445570"/>
            <a:chExt cx="2438493" cy="2470150"/>
          </a:xfrm>
        </p:grpSpPr>
        <p:sp>
          <p:nvSpPr>
            <p:cNvPr id="150" name="矩形 149"/>
            <p:cNvSpPr/>
            <p:nvPr/>
          </p:nvSpPr>
          <p:spPr>
            <a:xfrm>
              <a:off x="3004012" y="2445570"/>
              <a:ext cx="2438493" cy="2470150"/>
            </a:xfrm>
            <a:prstGeom prst="rect">
              <a:avLst/>
            </a:prstGeom>
            <a:solidFill>
              <a:srgbClr val="4BACC6">
                <a:lumMod val="75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 lastClr="FFFFFF"/>
                  </a:solidFill>
                  <a:effectLst/>
                  <a:uLnTx/>
                  <a:uFillTx/>
                  <a:latin typeface="微软雅黑"/>
                  <a:ea typeface="微软雅黑"/>
                  <a:cs typeface="微软雅黑"/>
                </a:rPr>
                <a:t>配置模型</a:t>
              </a:r>
            </a:p>
          </p:txBody>
        </p:sp>
        <p:sp>
          <p:nvSpPr>
            <p:cNvPr id="151" name="矩形 150"/>
            <p:cNvSpPr/>
            <p:nvPr/>
          </p:nvSpPr>
          <p:spPr>
            <a:xfrm>
              <a:off x="3644327" y="2741125"/>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视图</a:t>
              </a:r>
            </a:p>
          </p:txBody>
        </p:sp>
        <p:sp>
          <p:nvSpPr>
            <p:cNvPr id="152" name="矩形 151"/>
            <p:cNvSpPr/>
            <p:nvPr/>
          </p:nvSpPr>
          <p:spPr>
            <a:xfrm>
              <a:off x="3644326" y="3321622"/>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模板</a:t>
              </a:r>
            </a:p>
          </p:txBody>
        </p:sp>
        <p:cxnSp>
          <p:nvCxnSpPr>
            <p:cNvPr id="153" name="直接连接符 65"/>
            <p:cNvCxnSpPr>
              <a:stCxn id="151" idx="2"/>
              <a:endCxn id="152" idx="0"/>
            </p:cNvCxnSpPr>
            <p:nvPr/>
          </p:nvCxnSpPr>
          <p:spPr>
            <a:xfrm flipH="1">
              <a:off x="4009451" y="3095615"/>
              <a:ext cx="1" cy="226007"/>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54" name="文本框 153"/>
            <p:cNvSpPr txBox="1"/>
            <p:nvPr/>
          </p:nvSpPr>
          <p:spPr>
            <a:xfrm>
              <a:off x="3947385" y="3149663"/>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sp>
          <p:nvSpPr>
            <p:cNvPr id="155" name="矩形 154"/>
            <p:cNvSpPr/>
            <p:nvPr/>
          </p:nvSpPr>
          <p:spPr>
            <a:xfrm>
              <a:off x="3644326" y="3902119"/>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规则</a:t>
              </a:r>
            </a:p>
          </p:txBody>
        </p:sp>
        <p:cxnSp>
          <p:nvCxnSpPr>
            <p:cNvPr id="156" name="直接连接符 68"/>
            <p:cNvCxnSpPr>
              <a:stCxn id="152" idx="2"/>
              <a:endCxn id="155" idx="0"/>
            </p:cNvCxnSpPr>
            <p:nvPr/>
          </p:nvCxnSpPr>
          <p:spPr>
            <a:xfrm>
              <a:off x="4009451" y="3676112"/>
              <a:ext cx="0" cy="226007"/>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57" name="文本框 156"/>
            <p:cNvSpPr txBox="1"/>
            <p:nvPr/>
          </p:nvSpPr>
          <p:spPr>
            <a:xfrm>
              <a:off x="3959752" y="3734705"/>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sp>
          <p:nvSpPr>
            <p:cNvPr id="158" name="矩形 157"/>
            <p:cNvSpPr/>
            <p:nvPr/>
          </p:nvSpPr>
          <p:spPr>
            <a:xfrm>
              <a:off x="3168838" y="4482617"/>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表达式</a:t>
              </a:r>
            </a:p>
          </p:txBody>
        </p:sp>
        <p:cxnSp>
          <p:nvCxnSpPr>
            <p:cNvPr id="159" name="直接连接符 74"/>
            <p:cNvCxnSpPr>
              <a:stCxn id="155" idx="2"/>
              <a:endCxn id="158" idx="0"/>
            </p:cNvCxnSpPr>
            <p:nvPr/>
          </p:nvCxnSpPr>
          <p:spPr>
            <a:xfrm flipH="1">
              <a:off x="3533963" y="4256609"/>
              <a:ext cx="475488" cy="226008"/>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60" name="文本框 159"/>
            <p:cNvSpPr txBox="1"/>
            <p:nvPr/>
          </p:nvSpPr>
          <p:spPr>
            <a:xfrm>
              <a:off x="3376691" y="4253197"/>
              <a:ext cx="28245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微软雅黑"/>
                  <a:ea typeface="微软雅黑"/>
                  <a:cs typeface="微软雅黑"/>
                </a:rPr>
                <a:t>1</a:t>
              </a:r>
              <a:endPar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endParaRPr>
            </a:p>
          </p:txBody>
        </p:sp>
        <p:sp>
          <p:nvSpPr>
            <p:cNvPr id="161" name="矩形 160"/>
            <p:cNvSpPr/>
            <p:nvPr/>
          </p:nvSpPr>
          <p:spPr>
            <a:xfrm>
              <a:off x="4207027" y="4482617"/>
              <a:ext cx="730250"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指令</a:t>
              </a:r>
            </a:p>
          </p:txBody>
        </p:sp>
        <p:cxnSp>
          <p:nvCxnSpPr>
            <p:cNvPr id="162" name="直接连接符 77"/>
            <p:cNvCxnSpPr>
              <a:stCxn id="155" idx="2"/>
              <a:endCxn id="161" idx="0"/>
            </p:cNvCxnSpPr>
            <p:nvPr/>
          </p:nvCxnSpPr>
          <p:spPr>
            <a:xfrm>
              <a:off x="4009451" y="4256609"/>
              <a:ext cx="562701" cy="226008"/>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63" name="文本框 162"/>
            <p:cNvSpPr txBox="1"/>
            <p:nvPr/>
          </p:nvSpPr>
          <p:spPr>
            <a:xfrm>
              <a:off x="4367644" y="4265504"/>
              <a:ext cx="28245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 lastClr="FFFFFF"/>
                  </a:solidFill>
                  <a:effectLst/>
                  <a:uLnTx/>
                  <a:uFillTx/>
                  <a:latin typeface="微软雅黑"/>
                  <a:ea typeface="微软雅黑"/>
                  <a:cs typeface="微软雅黑"/>
                </a:rPr>
                <a:t>1</a:t>
              </a:r>
              <a:endPar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endParaRPr>
            </a:p>
          </p:txBody>
        </p:sp>
        <p:sp>
          <p:nvSpPr>
            <p:cNvPr id="164" name="矩形 163"/>
            <p:cNvSpPr/>
            <p:nvPr/>
          </p:nvSpPr>
          <p:spPr>
            <a:xfrm>
              <a:off x="4584290" y="3096241"/>
              <a:ext cx="730250" cy="354490"/>
            </a:xfrm>
            <a:prstGeom prst="rect">
              <a:avLst/>
            </a:prstGeom>
            <a:solidFill>
              <a:srgbClr val="1F497D">
                <a:lumMod val="20000"/>
                <a:lumOff val="8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业务模板</a:t>
              </a:r>
            </a:p>
          </p:txBody>
        </p:sp>
        <p:sp>
          <p:nvSpPr>
            <p:cNvPr id="165" name="矩形 164"/>
            <p:cNvSpPr/>
            <p:nvPr/>
          </p:nvSpPr>
          <p:spPr>
            <a:xfrm>
              <a:off x="4586782" y="3561233"/>
              <a:ext cx="730250" cy="354490"/>
            </a:xfrm>
            <a:prstGeom prst="rect">
              <a:avLst/>
            </a:prstGeom>
            <a:solidFill>
              <a:srgbClr val="1F497D">
                <a:lumMod val="20000"/>
                <a:lumOff val="80000"/>
              </a:srgb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产品模板</a:t>
              </a:r>
            </a:p>
          </p:txBody>
        </p:sp>
        <p:cxnSp>
          <p:nvCxnSpPr>
            <p:cNvPr id="166" name="直接箭头连接符 96"/>
            <p:cNvCxnSpPr>
              <a:stCxn id="164" idx="1"/>
              <a:endCxn id="152" idx="3"/>
            </p:cNvCxnSpPr>
            <p:nvPr/>
          </p:nvCxnSpPr>
          <p:spPr>
            <a:xfrm flipH="1">
              <a:off x="4374576" y="3273486"/>
              <a:ext cx="209714" cy="225381"/>
            </a:xfrm>
            <a:prstGeom prst="straightConnector1">
              <a:avLst/>
            </a:prstGeom>
            <a:noFill/>
            <a:ln w="15875" cap="flat" cmpd="sng" algn="ctr">
              <a:solidFill>
                <a:sysClr val="window" lastClr="FFFFFF"/>
              </a:solidFill>
              <a:prstDash val="solid"/>
              <a:tailEnd type="triangle"/>
            </a:ln>
            <a:effectLst>
              <a:outerShdw blurRad="40000" dist="20000" dir="5400000" rotWithShape="0">
                <a:srgbClr val="000000">
                  <a:alpha val="38000"/>
                </a:srgbClr>
              </a:outerShdw>
            </a:effectLst>
          </p:spPr>
        </p:cxnSp>
        <p:cxnSp>
          <p:nvCxnSpPr>
            <p:cNvPr id="167" name="直接箭头连接符 99"/>
            <p:cNvCxnSpPr>
              <a:stCxn id="165" idx="1"/>
              <a:endCxn id="152" idx="3"/>
            </p:cNvCxnSpPr>
            <p:nvPr/>
          </p:nvCxnSpPr>
          <p:spPr>
            <a:xfrm flipH="1" flipV="1">
              <a:off x="4374576" y="3498867"/>
              <a:ext cx="212206" cy="239611"/>
            </a:xfrm>
            <a:prstGeom prst="straightConnector1">
              <a:avLst/>
            </a:prstGeom>
            <a:noFill/>
            <a:ln w="15875" cap="flat" cmpd="sng" algn="ctr">
              <a:solidFill>
                <a:sysClr val="window" lastClr="FFFFFF"/>
              </a:solidFill>
              <a:prstDash val="solid"/>
              <a:tailEnd type="triangle"/>
            </a:ln>
            <a:effectLst>
              <a:outerShdw blurRad="40000" dist="20000" dir="5400000" rotWithShape="0">
                <a:srgbClr val="000000">
                  <a:alpha val="38000"/>
                </a:srgbClr>
              </a:outerShdw>
            </a:effectLst>
          </p:spPr>
        </p:cxnSp>
      </p:grpSp>
      <p:grpSp>
        <p:nvGrpSpPr>
          <p:cNvPr id="168" name="组合 120"/>
          <p:cNvGrpSpPr/>
          <p:nvPr/>
        </p:nvGrpSpPr>
        <p:grpSpPr>
          <a:xfrm>
            <a:off x="6248806" y="2399503"/>
            <a:ext cx="2147441" cy="2470150"/>
            <a:chOff x="5578728" y="2452917"/>
            <a:chExt cx="2147441" cy="2470150"/>
          </a:xfrm>
        </p:grpSpPr>
        <p:sp>
          <p:nvSpPr>
            <p:cNvPr id="169" name="矩形 168"/>
            <p:cNvSpPr/>
            <p:nvPr/>
          </p:nvSpPr>
          <p:spPr>
            <a:xfrm>
              <a:off x="5578728" y="2452917"/>
              <a:ext cx="2147441" cy="2470150"/>
            </a:xfrm>
            <a:prstGeom prst="rect">
              <a:avLst/>
            </a:prstGeom>
            <a:solidFill>
              <a:srgbClr val="1F497D"/>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 lastClr="FFFFFF"/>
                  </a:solidFill>
                  <a:effectLst/>
                  <a:uLnTx/>
                  <a:uFillTx/>
                  <a:latin typeface="微软雅黑"/>
                  <a:ea typeface="微软雅黑"/>
                  <a:cs typeface="微软雅黑"/>
                </a:rPr>
                <a:t>配置数据</a:t>
              </a:r>
            </a:p>
          </p:txBody>
        </p:sp>
        <p:grpSp>
          <p:nvGrpSpPr>
            <p:cNvPr id="170" name="组合 119"/>
            <p:cNvGrpSpPr/>
            <p:nvPr/>
          </p:nvGrpSpPr>
          <p:grpSpPr>
            <a:xfrm>
              <a:off x="5671110" y="2901755"/>
              <a:ext cx="1955394" cy="1719714"/>
              <a:chOff x="5707685" y="2901755"/>
              <a:chExt cx="1955394" cy="1719714"/>
            </a:xfrm>
          </p:grpSpPr>
          <p:sp>
            <p:nvSpPr>
              <p:cNvPr id="171" name="矩形 170"/>
              <p:cNvSpPr/>
              <p:nvPr/>
            </p:nvSpPr>
            <p:spPr>
              <a:xfrm>
                <a:off x="6280991" y="2901755"/>
                <a:ext cx="808781"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业务配置信息</a:t>
                </a:r>
              </a:p>
            </p:txBody>
          </p:sp>
          <p:sp>
            <p:nvSpPr>
              <p:cNvPr id="172" name="矩形 171"/>
              <p:cNvSpPr/>
              <p:nvPr/>
            </p:nvSpPr>
            <p:spPr>
              <a:xfrm>
                <a:off x="5707685" y="3584367"/>
                <a:ext cx="808781"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模板配置数据</a:t>
                </a:r>
              </a:p>
            </p:txBody>
          </p:sp>
          <p:cxnSp>
            <p:nvCxnSpPr>
              <p:cNvPr id="173" name="直接连接符 108"/>
              <p:cNvCxnSpPr>
                <a:stCxn id="171" idx="2"/>
                <a:endCxn id="172" idx="0"/>
              </p:cNvCxnSpPr>
              <p:nvPr/>
            </p:nvCxnSpPr>
            <p:spPr>
              <a:xfrm flipH="1">
                <a:off x="6112076" y="3256245"/>
                <a:ext cx="573306" cy="328122"/>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74" name="文本框 173"/>
              <p:cNvSpPr txBox="1"/>
              <p:nvPr/>
            </p:nvSpPr>
            <p:spPr>
              <a:xfrm>
                <a:off x="5956224" y="3348620"/>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sp>
            <p:nvSpPr>
              <p:cNvPr id="175" name="矩形 174"/>
              <p:cNvSpPr/>
              <p:nvPr/>
            </p:nvSpPr>
            <p:spPr>
              <a:xfrm>
                <a:off x="6280991" y="4266979"/>
                <a:ext cx="808781"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冲突优先级配置</a:t>
                </a:r>
              </a:p>
            </p:txBody>
          </p:sp>
          <p:cxnSp>
            <p:nvCxnSpPr>
              <p:cNvPr id="176" name="直接连接符 112"/>
              <p:cNvCxnSpPr>
                <a:stCxn id="171" idx="2"/>
                <a:endCxn id="175" idx="0"/>
              </p:cNvCxnSpPr>
              <p:nvPr/>
            </p:nvCxnSpPr>
            <p:spPr>
              <a:xfrm>
                <a:off x="6685382" y="3256245"/>
                <a:ext cx="0" cy="1010734"/>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77" name="文本框 176"/>
              <p:cNvSpPr txBox="1"/>
              <p:nvPr/>
            </p:nvSpPr>
            <p:spPr>
              <a:xfrm>
                <a:off x="6419182" y="4082237"/>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sp>
            <p:nvSpPr>
              <p:cNvPr id="178" name="矩形 177"/>
              <p:cNvSpPr/>
              <p:nvPr/>
            </p:nvSpPr>
            <p:spPr>
              <a:xfrm>
                <a:off x="6854298" y="3584367"/>
                <a:ext cx="808781" cy="354490"/>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ysClr val="windowText" lastClr="000000"/>
                    </a:solidFill>
                    <a:effectLst/>
                    <a:uLnTx/>
                    <a:uFillTx/>
                    <a:latin typeface="微软雅黑"/>
                    <a:ea typeface="微软雅黑"/>
                    <a:cs typeface="微软雅黑"/>
                  </a:rPr>
                  <a:t>业务流程编排数据</a:t>
                </a:r>
              </a:p>
            </p:txBody>
          </p:sp>
          <p:cxnSp>
            <p:nvCxnSpPr>
              <p:cNvPr id="179" name="直接连接符 117"/>
              <p:cNvCxnSpPr>
                <a:stCxn id="171" idx="2"/>
                <a:endCxn id="178" idx="0"/>
              </p:cNvCxnSpPr>
              <p:nvPr/>
            </p:nvCxnSpPr>
            <p:spPr>
              <a:xfrm>
                <a:off x="6685382" y="3256245"/>
                <a:ext cx="573307" cy="328122"/>
              </a:xfrm>
              <a:prstGeom prst="line">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id="180" name="文本框 179"/>
              <p:cNvSpPr txBox="1"/>
              <p:nvPr/>
            </p:nvSpPr>
            <p:spPr>
              <a:xfrm>
                <a:off x="7132091" y="3341253"/>
                <a:ext cx="254697"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微软雅黑"/>
                    <a:ea typeface="微软雅黑"/>
                    <a:cs typeface="微软雅黑"/>
                  </a:rPr>
                  <a:t>*</a:t>
                </a:r>
              </a:p>
            </p:txBody>
          </p:sp>
        </p:grpSp>
      </p:grpSp>
      <p:cxnSp>
        <p:nvCxnSpPr>
          <p:cNvPr id="181" name="直接连接符 86"/>
          <p:cNvCxnSpPr>
            <a:stCxn id="152" idx="1"/>
            <a:endCxn id="140" idx="3"/>
          </p:cNvCxnSpPr>
          <p:nvPr/>
        </p:nvCxnSpPr>
        <p:spPr>
          <a:xfrm rot="10800000" flipV="1">
            <a:off x="3031026" y="3445452"/>
            <a:ext cx="1151705" cy="592377"/>
          </a:xfrm>
          <a:prstGeom prst="bentConnector3">
            <a:avLst>
              <a:gd name="adj1" fmla="val 50000"/>
            </a:avLst>
          </a:prstGeom>
          <a:noFill/>
          <a:ln w="15875" cap="flat" cmpd="sng" algn="ctr">
            <a:solidFill>
              <a:sysClr val="window" lastClr="FFFFFF"/>
            </a:solidFill>
            <a:prstDash val="solid"/>
          </a:ln>
          <a:effectLst>
            <a:outerShdw blurRad="40000" dist="20000" dir="5400000" rotWithShape="0">
              <a:srgbClr val="000000">
                <a:alpha val="38000"/>
              </a:srgbClr>
            </a:outerShdw>
          </a:effectLst>
        </p:spPr>
      </p:cxnSp>
      <p:sp>
        <p:nvSpPr>
          <p:cNvPr name="文本框 180" id="182"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17824498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073861" cy="409306"/>
          </a:xfrm>
        </p:spPr>
        <p:txBody>
          <a:bodyPr>
            <a:normAutofit/>
          </a:bodyPr>
          <a:lstStyle/>
          <a:p>
            <a:r>
              <a:rPr lang="zh-CN" altLang="en-US" dirty="0"/>
              <a:t>业务架构分层：平台</a:t>
            </a:r>
            <a:r>
              <a:rPr lang="en-US" altLang="zh-CN" dirty="0"/>
              <a:t>+</a:t>
            </a:r>
            <a:r>
              <a:rPr lang="zh-CN" altLang="en-US" dirty="0"/>
              <a:t>解决方案</a:t>
            </a:r>
            <a:r>
              <a:rPr lang="en-US" altLang="zh-CN" dirty="0"/>
              <a:t>+</a:t>
            </a:r>
            <a:r>
              <a:rPr lang="zh-CN" altLang="en-US" dirty="0"/>
              <a:t>业务插件包</a:t>
            </a:r>
          </a:p>
        </p:txBody>
      </p:sp>
      <p:grpSp>
        <p:nvGrpSpPr>
          <p:cNvPr id="14" name="组合 13"/>
          <p:cNvGrpSpPr/>
          <p:nvPr/>
        </p:nvGrpSpPr>
        <p:grpSpPr>
          <a:xfrm>
            <a:off x="224527" y="538202"/>
            <a:ext cx="8807806" cy="4461753"/>
            <a:chOff x="224527" y="538202"/>
            <a:chExt cx="8807806" cy="4461753"/>
          </a:xfrm>
        </p:grpSpPr>
        <p:sp>
          <p:nvSpPr>
            <p:cNvPr id="11" name="矩形 10"/>
            <p:cNvSpPr/>
            <p:nvPr/>
          </p:nvSpPr>
          <p:spPr>
            <a:xfrm>
              <a:off x="6751567" y="538202"/>
              <a:ext cx="2280766" cy="4461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224527" y="635540"/>
              <a:ext cx="7479780" cy="4306111"/>
              <a:chOff x="224527" y="635540"/>
              <a:chExt cx="7479780" cy="4306111"/>
            </a:xfrm>
          </p:grpSpPr>
          <p:sp>
            <p:nvSpPr>
              <p:cNvPr id="84" name="矩形 83"/>
              <p:cNvSpPr/>
              <p:nvPr/>
            </p:nvSpPr>
            <p:spPr bwMode="auto">
              <a:xfrm>
                <a:off x="224527" y="635540"/>
                <a:ext cx="7479780" cy="4306111"/>
              </a:xfrm>
              <a:prstGeom prst="rect">
                <a:avLst/>
              </a:prstGeom>
              <a:solidFill>
                <a:srgbClr val="4F81BD"/>
              </a:solidFill>
              <a:ln w="9525" cap="flat" cmpd="sng" algn="ctr">
                <a:solidFill>
                  <a:srgbClr val="2D2015"/>
                </a:solidFill>
                <a:prstDash val="solid"/>
                <a:round/>
                <a:headEnd type="none" w="med" len="med"/>
                <a:tailEnd type="none" w="med" len="med"/>
              </a:ln>
              <a:effectLs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zh-Hans" altLang="en-US" sz="1200" kern="0" dirty="0">
                    <a:solidFill>
                      <a:srgbClr val="FFFFFF"/>
                    </a:solidFill>
                    <a:latin typeface="微软雅黑" panose="020B0503020204020204" pitchFamily="34" charset="-122"/>
                    <a:ea typeface="微软雅黑" panose="020B0503020204020204" pitchFamily="34" charset="-122"/>
                  </a:rPr>
                  <a:t>业务</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架构分层</a:t>
                </a:r>
              </a:p>
            </p:txBody>
          </p:sp>
          <p:sp>
            <p:nvSpPr>
              <p:cNvPr id="82" name="矩形 81"/>
              <p:cNvSpPr/>
              <p:nvPr/>
            </p:nvSpPr>
            <p:spPr bwMode="auto">
              <a:xfrm>
                <a:off x="314814" y="4176777"/>
                <a:ext cx="7311671" cy="693579"/>
              </a:xfrm>
              <a:prstGeom prst="rect">
                <a:avLst/>
              </a:prstGeom>
              <a:solidFill>
                <a:srgbClr val="9BBB59">
                  <a:lumMod val="40000"/>
                  <a:lumOff val="60000"/>
                </a:srgbClr>
              </a:solidFill>
              <a:ln w="9525" cap="flat" cmpd="sng" algn="ctr">
                <a:solidFill>
                  <a:srgbClr val="2D2015"/>
                </a:solidFill>
                <a:prstDash val="solid"/>
                <a:round/>
                <a:headEnd type="none" w="med" len="med"/>
                <a:tailEnd type="none" w="med" len="med"/>
              </a:ln>
              <a:effectLst/>
              <a:extLst/>
            </p:spPr>
            <p:txBody>
              <a:bodyPr rot="0" spcFirstLastPara="0" vertOverflow="overflow" horzOverflow="overflow" vert="eaVert" wrap="square" lIns="68580" tIns="34290" rIns="68580" bIns="3429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rgbClr val="2D2015"/>
                    </a:solidFill>
                    <a:effectLst/>
                    <a:uLnTx/>
                    <a:uFillTx/>
                    <a:latin typeface="微软雅黑" panose="020B0503020204020204" pitchFamily="34" charset="-122"/>
                    <a:ea typeface="微软雅黑" panose="020B0503020204020204" pitchFamily="34" charset="-122"/>
                  </a:rPr>
                  <a:t>基础能力层</a:t>
                </a:r>
              </a:p>
            </p:txBody>
          </p:sp>
          <p:grpSp>
            <p:nvGrpSpPr>
              <p:cNvPr id="2" name="组合 1"/>
              <p:cNvGrpSpPr/>
              <p:nvPr/>
            </p:nvGrpSpPr>
            <p:grpSpPr>
              <a:xfrm>
                <a:off x="713984" y="4331946"/>
                <a:ext cx="6815227" cy="383241"/>
                <a:chOff x="768531" y="3892924"/>
                <a:chExt cx="4686180" cy="383241"/>
              </a:xfrm>
            </p:grpSpPr>
            <p:sp>
              <p:nvSpPr>
                <p:cNvPr id="19" name="圆角矩形 18"/>
                <p:cNvSpPr/>
                <p:nvPr/>
              </p:nvSpPr>
              <p:spPr>
                <a:xfrm>
                  <a:off x="768531" y="3892924"/>
                  <a:ext cx="1337981" cy="38324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rPr>
                    <a:t>Trade</a:t>
                  </a:r>
                  <a:r>
                    <a:rPr kumimoji="0" lang="en-US" altLang="zh-CN" sz="1100" b="0" i="0" u="none" strike="noStrike" cap="none" spc="0" normalizeH="0" dirty="0">
                      <a:ln>
                        <a:noFill/>
                      </a:ln>
                      <a:solidFill>
                        <a:srgbClr val="FFFFFF"/>
                      </a:solidFill>
                      <a:effectLst/>
                      <a:uFillTx/>
                      <a:latin typeface="微软雅黑" panose="020B0503020204020204" pitchFamily="34" charset="-122"/>
                      <a:ea typeface="微软雅黑" panose="020B0503020204020204" pitchFamily="34" charset="-122"/>
                      <a:sym typeface="Helvetica Light"/>
                    </a:rPr>
                    <a:t> B</a:t>
                  </a:r>
                  <a:r>
                    <a:rPr kumimoji="0" lang="en-US" altLang="zh-CN"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rPr>
                    <a:t>oot</a:t>
                  </a:r>
                  <a:r>
                    <a:rPr kumimoji="0" lang="en-US" altLang="zh-CN" sz="1100" b="0" i="0" u="none" strike="noStrike" cap="none" spc="0" normalizeH="0" dirty="0">
                      <a:ln>
                        <a:noFill/>
                      </a:ln>
                      <a:solidFill>
                        <a:srgbClr val="FFFFFF"/>
                      </a:solidFill>
                      <a:effectLst/>
                      <a:uFillTx/>
                      <a:latin typeface="微软雅黑" panose="020B0503020204020204" pitchFamily="34" charset="-122"/>
                      <a:ea typeface="微软雅黑" panose="020B0503020204020204" pitchFamily="34" charset="-122"/>
                      <a:sym typeface="Helvetica Light"/>
                    </a:rPr>
                    <a:t> </a:t>
                  </a:r>
                  <a:r>
                    <a:rPr kumimoji="0" lang="en-US" altLang="zh-CN"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rPr>
                    <a:t>Model</a:t>
                  </a:r>
                  <a:endParaRPr kumimoji="0" lang="zh-CN" altLang="en-US"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endParaRPr>
                </a:p>
              </p:txBody>
            </p:sp>
            <p:sp>
              <p:nvSpPr>
                <p:cNvPr id="20" name="圆角矩形 19"/>
                <p:cNvSpPr/>
                <p:nvPr/>
              </p:nvSpPr>
              <p:spPr>
                <a:xfrm>
                  <a:off x="2506582" y="3892924"/>
                  <a:ext cx="1337981" cy="38324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rPr>
                    <a:t>Trade</a:t>
                  </a:r>
                  <a:r>
                    <a:rPr kumimoji="0" lang="en-US" altLang="zh-CN" sz="1100" b="0" i="0" u="none" strike="noStrike" cap="none" spc="0" normalizeH="0" dirty="0">
                      <a:ln>
                        <a:noFill/>
                      </a:ln>
                      <a:solidFill>
                        <a:srgbClr val="FFFFFF"/>
                      </a:solidFill>
                      <a:effectLst/>
                      <a:uFillTx/>
                      <a:latin typeface="微软雅黑" panose="020B0503020204020204" pitchFamily="34" charset="-122"/>
                      <a:ea typeface="微软雅黑" panose="020B0503020204020204" pitchFamily="34" charset="-122"/>
                      <a:sym typeface="Helvetica Light"/>
                    </a:rPr>
                    <a:t> B</a:t>
                  </a:r>
                  <a:r>
                    <a:rPr kumimoji="0" lang="en-US" altLang="zh-CN"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rPr>
                    <a:t>oot</a:t>
                  </a:r>
                  <a:r>
                    <a:rPr lang="en-US" altLang="zh-CN" sz="1100" dirty="0">
                      <a:solidFill>
                        <a:srgbClr val="FFFFFF"/>
                      </a:solidFill>
                      <a:latin typeface="微软雅黑" panose="020B0503020204020204" pitchFamily="34" charset="-122"/>
                      <a:ea typeface="微软雅黑" panose="020B0503020204020204" pitchFamily="34" charset="-122"/>
                      <a:sym typeface="Helvetica Light"/>
                    </a:rPr>
                    <a:t> </a:t>
                  </a:r>
                  <a:r>
                    <a:rPr kumimoji="0" lang="en-US" altLang="zh-CN"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rPr>
                    <a:t>Core</a:t>
                  </a:r>
                  <a:endParaRPr kumimoji="0" lang="zh-CN" altLang="en-US"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endParaRPr>
                </a:p>
              </p:txBody>
            </p:sp>
            <p:sp>
              <p:nvSpPr>
                <p:cNvPr id="21" name="圆角矩形 20"/>
                <p:cNvSpPr/>
                <p:nvPr/>
              </p:nvSpPr>
              <p:spPr>
                <a:xfrm>
                  <a:off x="4116730" y="3892924"/>
                  <a:ext cx="1337981" cy="38324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rPr>
                    <a:t>Trade</a:t>
                  </a:r>
                  <a:r>
                    <a:rPr kumimoji="0" lang="en-US" altLang="zh-CN" sz="1100" b="0" i="0" u="none" strike="noStrike" cap="none" spc="0" normalizeH="0" dirty="0">
                      <a:ln>
                        <a:noFill/>
                      </a:ln>
                      <a:solidFill>
                        <a:srgbClr val="FFFFFF"/>
                      </a:solidFill>
                      <a:effectLst/>
                      <a:uFillTx/>
                      <a:latin typeface="微软雅黑" panose="020B0503020204020204" pitchFamily="34" charset="-122"/>
                      <a:ea typeface="微软雅黑" panose="020B0503020204020204" pitchFamily="34" charset="-122"/>
                      <a:sym typeface="Helvetica Light"/>
                    </a:rPr>
                    <a:t> B</a:t>
                  </a:r>
                  <a:r>
                    <a:rPr kumimoji="0" lang="en-US" altLang="zh-CN"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rPr>
                    <a:t>oot</a:t>
                  </a:r>
                  <a:r>
                    <a:rPr kumimoji="0" lang="en-US" altLang="zh-CN" sz="1100" b="0" i="0" u="none" strike="noStrike" cap="none" spc="0" normalizeH="0" dirty="0">
                      <a:ln>
                        <a:noFill/>
                      </a:ln>
                      <a:solidFill>
                        <a:srgbClr val="FFFFFF"/>
                      </a:solidFill>
                      <a:effectLst/>
                      <a:uFillTx/>
                      <a:latin typeface="微软雅黑" panose="020B0503020204020204" pitchFamily="34" charset="-122"/>
                      <a:ea typeface="微软雅黑" panose="020B0503020204020204" pitchFamily="34" charset="-122"/>
                      <a:sym typeface="Helvetica Light"/>
                    </a:rPr>
                    <a:t> </a:t>
                  </a:r>
                  <a:r>
                    <a:rPr kumimoji="0" lang="en-US" altLang="zh-CN"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rPr>
                    <a:t>Starter</a:t>
                  </a:r>
                  <a:endParaRPr kumimoji="0" lang="zh-CN" altLang="en-US" sz="11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endParaRPr>
                </a:p>
              </p:txBody>
            </p:sp>
          </p:grpSp>
          <p:sp>
            <p:nvSpPr>
              <p:cNvPr id="83" name="矩形 82"/>
              <p:cNvSpPr/>
              <p:nvPr/>
            </p:nvSpPr>
            <p:spPr bwMode="auto">
              <a:xfrm>
                <a:off x="314814" y="1683054"/>
                <a:ext cx="7311671" cy="2447718"/>
              </a:xfrm>
              <a:prstGeom prst="rect">
                <a:avLst/>
              </a:prstGeom>
              <a:solidFill>
                <a:srgbClr val="9BBB59">
                  <a:lumMod val="40000"/>
                  <a:lumOff val="60000"/>
                </a:srgbClr>
              </a:solidFill>
              <a:ln w="9525" cap="flat" cmpd="sng" algn="ctr">
                <a:solidFill>
                  <a:srgbClr val="2D2015"/>
                </a:solidFill>
                <a:prstDash val="solid"/>
                <a:round/>
                <a:headEnd type="none" w="med" len="med"/>
                <a:tailEnd type="none" w="med" len="med"/>
              </a:ln>
              <a:effectLst/>
              <a:extLst/>
            </p:spPr>
            <p:txBody>
              <a:bodyPr rot="0" spcFirstLastPara="0" vertOverflow="overflow" horzOverflow="overflow" vert="eaVert" wrap="square" lIns="68580" tIns="34290" rIns="68580" bIns="3429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900" b="1" kern="0" dirty="0">
                    <a:solidFill>
                      <a:srgbClr val="2D2015"/>
                    </a:solidFill>
                    <a:latin typeface="微软雅黑" panose="020B0503020204020204" pitchFamily="34" charset="-122"/>
                    <a:ea typeface="微软雅黑" panose="020B0503020204020204" pitchFamily="34" charset="-122"/>
                  </a:rPr>
                  <a:t>解决方案层</a:t>
                </a:r>
                <a:endParaRPr kumimoji="0" lang="zh-CN" altLang="en-US" sz="900" b="1" i="0" u="none" strike="noStrike" kern="0" cap="none" spc="0" normalizeH="0" baseline="0" noProof="0" dirty="0">
                  <a:ln>
                    <a:noFill/>
                  </a:ln>
                  <a:solidFill>
                    <a:srgbClr val="2D2015"/>
                  </a:solidFill>
                  <a:effectLst/>
                  <a:uLnTx/>
                  <a:uFillTx/>
                  <a:latin typeface="微软雅黑" panose="020B0503020204020204" pitchFamily="34" charset="-122"/>
                  <a:ea typeface="微软雅黑" panose="020B0503020204020204" pitchFamily="34" charset="-122"/>
                </a:endParaRPr>
              </a:p>
            </p:txBody>
          </p:sp>
          <p:sp>
            <p:nvSpPr>
              <p:cNvPr id="31" name="圆角矩形 30"/>
              <p:cNvSpPr/>
              <p:nvPr/>
            </p:nvSpPr>
            <p:spPr>
              <a:xfrm>
                <a:off x="615125" y="3191828"/>
                <a:ext cx="6940025" cy="866788"/>
              </a:xfrm>
              <a:prstGeom prst="roundRect">
                <a:avLst>
                  <a:gd name="adj" fmla="val 5153"/>
                </a:avLst>
              </a:prstGeom>
              <a:solidFill>
                <a:schemeClr val="accent4"/>
              </a:solidFill>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t" anchorCtr="0" forceAA="0" compatLnSpc="1">
                <a:prstTxWarp prst="textNoShape">
                  <a:avLst/>
                </a:prstTxWarp>
                <a:noAutofit/>
              </a:bodyPr>
              <a:lstStyle/>
              <a:p>
                <a:pPr algn="ctr" defTabSz="619109" hangingPunct="0"/>
                <a:endParaRPr kumimoji="1" lang="zh-CN" altLang="en-US" sz="1500" kern="0" dirty="0">
                  <a:solidFill>
                    <a:srgbClr val="FFFFFF"/>
                  </a:solidFill>
                  <a:latin typeface="Helvetica Light"/>
                  <a:sym typeface="Helvetica Light"/>
                </a:endParaRPr>
              </a:p>
            </p:txBody>
          </p:sp>
          <p:sp>
            <p:nvSpPr>
              <p:cNvPr id="32" name="圆角矩形 31"/>
              <p:cNvSpPr/>
              <p:nvPr/>
            </p:nvSpPr>
            <p:spPr>
              <a:xfrm>
                <a:off x="731531" y="3419597"/>
                <a:ext cx="3211415" cy="569214"/>
              </a:xfrm>
              <a:prstGeom prst="roundRect">
                <a:avLst>
                  <a:gd name="adj" fmla="val 10643"/>
                </a:avLst>
              </a:prstGeom>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endParaRPr kumimoji="1" lang="zh-CN" altLang="en-US" sz="1500" kern="0" dirty="0">
                  <a:solidFill>
                    <a:srgbClr val="FFFFFF"/>
                  </a:solidFill>
                  <a:latin typeface="Helvetica Light"/>
                  <a:sym typeface="Helvetica Light"/>
                </a:endParaRPr>
              </a:p>
            </p:txBody>
          </p:sp>
          <p:sp>
            <p:nvSpPr>
              <p:cNvPr id="33" name="圆角矩形 32"/>
              <p:cNvSpPr/>
              <p:nvPr/>
            </p:nvSpPr>
            <p:spPr>
              <a:xfrm>
                <a:off x="816717" y="3609907"/>
                <a:ext cx="775120" cy="339471"/>
              </a:xfrm>
              <a:prstGeom prst="roundRect">
                <a:avLst/>
              </a:prstGeom>
              <a:solidFill>
                <a:srgbClr val="926EA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Default</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Order</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Service</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34" name="圆角矩形 33"/>
              <p:cNvSpPr/>
              <p:nvPr/>
            </p:nvSpPr>
            <p:spPr>
              <a:xfrm>
                <a:off x="1638833" y="3609907"/>
                <a:ext cx="775120" cy="339471"/>
              </a:xfrm>
              <a:prstGeom prst="roundRect">
                <a:avLst/>
              </a:prstGeom>
              <a:solidFill>
                <a:srgbClr val="926EA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Default</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Inventory</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Service</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35" name="圆角矩形 34"/>
              <p:cNvSpPr/>
              <p:nvPr/>
            </p:nvSpPr>
            <p:spPr>
              <a:xfrm>
                <a:off x="2450221" y="3605225"/>
                <a:ext cx="775120" cy="339471"/>
              </a:xfrm>
              <a:prstGeom prst="roundRect">
                <a:avLst/>
              </a:prstGeom>
              <a:solidFill>
                <a:srgbClr val="926EA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Default</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Payment</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Service</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36" name="圆角矩形 35"/>
              <p:cNvSpPr/>
              <p:nvPr/>
            </p:nvSpPr>
            <p:spPr>
              <a:xfrm>
                <a:off x="3280968" y="3605225"/>
                <a:ext cx="568299" cy="339471"/>
              </a:xfrm>
              <a:prstGeom prst="roundRect">
                <a:avLst/>
              </a:prstGeom>
              <a:solidFill>
                <a:srgbClr val="926EA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37" name="文本框 36"/>
              <p:cNvSpPr txBox="1"/>
              <p:nvPr/>
            </p:nvSpPr>
            <p:spPr>
              <a:xfrm>
                <a:off x="813866" y="3445270"/>
                <a:ext cx="183656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altLang="zh-CN" sz="750" b="1" kern="0" dirty="0">
                    <a:solidFill>
                      <a:srgbClr val="000000"/>
                    </a:solidFill>
                    <a:latin typeface="Microsoft YaHei" charset="-122"/>
                    <a:ea typeface="Microsoft YaHei" charset="-122"/>
                    <a:cs typeface="Microsoft YaHei" charset="-122"/>
                    <a:sym typeface="Helvetica Light"/>
                  </a:rPr>
                  <a:t>Default</a:t>
                </a:r>
                <a:r>
                  <a:rPr lang="zh-CN" altLang="en-US" sz="750" b="1" kern="0" dirty="0">
                    <a:solidFill>
                      <a:srgbClr val="000000"/>
                    </a:solidFill>
                    <a:latin typeface="Microsoft YaHei" charset="-122"/>
                    <a:ea typeface="Microsoft YaHei" charset="-122"/>
                    <a:cs typeface="Microsoft YaHei" charset="-122"/>
                    <a:sym typeface="Helvetica Light"/>
                  </a:rPr>
                  <a:t> </a:t>
                </a:r>
                <a:r>
                  <a:rPr lang="en-US" altLang="zh-CN" sz="750" b="1" kern="0" dirty="0">
                    <a:solidFill>
                      <a:srgbClr val="000000"/>
                    </a:solidFill>
                    <a:latin typeface="Microsoft YaHei" charset="-122"/>
                    <a:ea typeface="Microsoft YaHei" charset="-122"/>
                    <a:cs typeface="Microsoft YaHei" charset="-122"/>
                    <a:sym typeface="Helvetica Light"/>
                  </a:rPr>
                  <a:t>Domain</a:t>
                </a:r>
                <a:r>
                  <a:rPr lang="zh-CN" altLang="en-US" sz="750" b="1" kern="0" dirty="0">
                    <a:solidFill>
                      <a:srgbClr val="000000"/>
                    </a:solidFill>
                    <a:latin typeface="Microsoft YaHei" charset="-122"/>
                    <a:ea typeface="Microsoft YaHei" charset="-122"/>
                    <a:cs typeface="Microsoft YaHei" charset="-122"/>
                    <a:sym typeface="Helvetica Light"/>
                  </a:rPr>
                  <a:t> </a:t>
                </a:r>
                <a:r>
                  <a:rPr lang="en-US" altLang="zh-CN" sz="750" b="1" kern="0" dirty="0">
                    <a:solidFill>
                      <a:srgbClr val="000000"/>
                    </a:solidFill>
                    <a:latin typeface="Microsoft YaHei" charset="-122"/>
                    <a:ea typeface="Microsoft YaHei" charset="-122"/>
                    <a:cs typeface="Microsoft YaHei" charset="-122"/>
                    <a:sym typeface="Helvetica Light"/>
                  </a:rPr>
                  <a:t>Service</a:t>
                </a:r>
                <a:r>
                  <a:rPr lang="zh-CN" altLang="en-US" sz="750" b="1" kern="0" dirty="0">
                    <a:solidFill>
                      <a:srgbClr val="000000"/>
                    </a:solidFill>
                    <a:latin typeface="Microsoft YaHei" charset="-122"/>
                    <a:ea typeface="Microsoft YaHei" charset="-122"/>
                    <a:cs typeface="Microsoft YaHei" charset="-122"/>
                    <a:sym typeface="Helvetica Light"/>
                  </a:rPr>
                  <a:t> </a:t>
                </a:r>
                <a:r>
                  <a:rPr lang="en-US" altLang="zh-CN" sz="750" b="1" kern="0" dirty="0">
                    <a:solidFill>
                      <a:srgbClr val="000000"/>
                    </a:solidFill>
                    <a:latin typeface="Microsoft YaHei" charset="-122"/>
                    <a:ea typeface="Microsoft YaHei" charset="-122"/>
                    <a:cs typeface="Microsoft YaHei" charset="-122"/>
                    <a:sym typeface="Helvetica Light"/>
                  </a:rPr>
                  <a:t>Implementation</a:t>
                </a:r>
                <a:endParaRPr lang="zh-CN" altLang="en-US" sz="750" b="1" kern="0" dirty="0">
                  <a:solidFill>
                    <a:srgbClr val="000000"/>
                  </a:solidFill>
                  <a:latin typeface="Microsoft YaHei" charset="-122"/>
                  <a:ea typeface="Microsoft YaHei" charset="-122"/>
                  <a:cs typeface="Microsoft YaHei" charset="-122"/>
                  <a:sym typeface="Helvetica Light"/>
                </a:endParaRPr>
              </a:p>
            </p:txBody>
          </p:sp>
          <p:sp>
            <p:nvSpPr>
              <p:cNvPr id="50" name="圆角矩形 49"/>
              <p:cNvSpPr/>
              <p:nvPr/>
            </p:nvSpPr>
            <p:spPr>
              <a:xfrm>
                <a:off x="4052325" y="3419373"/>
                <a:ext cx="3399087" cy="569214"/>
              </a:xfrm>
              <a:prstGeom prst="roundRect">
                <a:avLst>
                  <a:gd name="adj" fmla="val 9662"/>
                </a:avLst>
              </a:prstGeom>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endParaRPr kumimoji="1" lang="zh-CN" altLang="en-US" sz="1500" kern="0" dirty="0">
                  <a:solidFill>
                    <a:srgbClr val="FFFFFF"/>
                  </a:solidFill>
                  <a:latin typeface="Helvetica Light"/>
                  <a:sym typeface="Helvetica Light"/>
                </a:endParaRPr>
              </a:p>
            </p:txBody>
          </p:sp>
          <p:sp>
            <p:nvSpPr>
              <p:cNvPr id="51" name="文本框 50"/>
              <p:cNvSpPr txBox="1"/>
              <p:nvPr/>
            </p:nvSpPr>
            <p:spPr>
              <a:xfrm>
                <a:off x="4103321" y="3446851"/>
                <a:ext cx="108948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altLang="zh-CN" sz="750" b="1" kern="0" dirty="0">
                    <a:solidFill>
                      <a:srgbClr val="000000"/>
                    </a:solidFill>
                    <a:latin typeface="Microsoft YaHei" charset="-122"/>
                    <a:ea typeface="Microsoft YaHei" charset="-122"/>
                    <a:cs typeface="Microsoft YaHei" charset="-122"/>
                    <a:sym typeface="Helvetica Light"/>
                  </a:rPr>
                  <a:t>Default</a:t>
                </a:r>
                <a:r>
                  <a:rPr lang="zh-CN" altLang="en-US" sz="750" b="1" kern="0" dirty="0">
                    <a:solidFill>
                      <a:srgbClr val="000000"/>
                    </a:solidFill>
                    <a:latin typeface="Microsoft YaHei" charset="-122"/>
                    <a:ea typeface="Microsoft YaHei" charset="-122"/>
                    <a:cs typeface="Microsoft YaHei" charset="-122"/>
                    <a:sym typeface="Helvetica Light"/>
                  </a:rPr>
                  <a:t> </a:t>
                </a:r>
                <a:r>
                  <a:rPr lang="en-US" altLang="zh-CN" sz="750" b="1" kern="0" dirty="0">
                    <a:solidFill>
                      <a:srgbClr val="000000"/>
                    </a:solidFill>
                    <a:latin typeface="Microsoft YaHei" charset="-122"/>
                    <a:ea typeface="Microsoft YaHei" charset="-122"/>
                    <a:cs typeface="Microsoft YaHei" charset="-122"/>
                    <a:sym typeface="Helvetica Light"/>
                  </a:rPr>
                  <a:t>Ability</a:t>
                </a:r>
                <a:r>
                  <a:rPr lang="zh-CN" altLang="en-US" sz="750" b="1" kern="0" dirty="0">
                    <a:solidFill>
                      <a:srgbClr val="000000"/>
                    </a:solidFill>
                    <a:latin typeface="Microsoft YaHei" charset="-122"/>
                    <a:ea typeface="Microsoft YaHei" charset="-122"/>
                    <a:cs typeface="Microsoft YaHei" charset="-122"/>
                    <a:sym typeface="Helvetica Light"/>
                  </a:rPr>
                  <a:t> </a:t>
                </a:r>
                <a:r>
                  <a:rPr lang="en-US" altLang="zh-CN" sz="750" b="1" kern="0" dirty="0">
                    <a:solidFill>
                      <a:srgbClr val="000000"/>
                    </a:solidFill>
                    <a:latin typeface="Microsoft YaHei" charset="-122"/>
                    <a:ea typeface="Microsoft YaHei" charset="-122"/>
                    <a:cs typeface="Microsoft YaHei" charset="-122"/>
                    <a:sym typeface="Helvetica Light"/>
                  </a:rPr>
                  <a:t>Instance</a:t>
                </a:r>
                <a:endParaRPr lang="zh-CN" altLang="en-US" sz="750" b="1" kern="0" dirty="0">
                  <a:solidFill>
                    <a:srgbClr val="000000"/>
                  </a:solidFill>
                  <a:latin typeface="Microsoft YaHei" charset="-122"/>
                  <a:ea typeface="Microsoft YaHei" charset="-122"/>
                  <a:cs typeface="Microsoft YaHei" charset="-122"/>
                  <a:sym typeface="Helvetica Light"/>
                </a:endParaRPr>
              </a:p>
            </p:txBody>
          </p:sp>
          <p:sp>
            <p:nvSpPr>
              <p:cNvPr id="52" name="圆角矩形 51"/>
              <p:cNvSpPr/>
              <p:nvPr/>
            </p:nvSpPr>
            <p:spPr>
              <a:xfrm>
                <a:off x="4132183" y="3597607"/>
                <a:ext cx="775120" cy="339471"/>
              </a:xfrm>
              <a:prstGeom prst="roundRect">
                <a:avLst/>
              </a:prstGeom>
              <a:solidFill>
                <a:srgbClr val="617BAD"/>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Default</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Order</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Ability</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Instance</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53" name="圆角矩形 52"/>
              <p:cNvSpPr/>
              <p:nvPr/>
            </p:nvSpPr>
            <p:spPr>
              <a:xfrm>
                <a:off x="4954299" y="3597607"/>
                <a:ext cx="775120" cy="339471"/>
              </a:xfrm>
              <a:prstGeom prst="roundRect">
                <a:avLst/>
              </a:prstGeom>
              <a:solidFill>
                <a:srgbClr val="617BAD"/>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Default</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Inventory</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Ability</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Instance</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54" name="圆角矩形 53"/>
              <p:cNvSpPr/>
              <p:nvPr/>
            </p:nvSpPr>
            <p:spPr>
              <a:xfrm>
                <a:off x="5765688" y="3592926"/>
                <a:ext cx="775120" cy="339471"/>
              </a:xfrm>
              <a:prstGeom prst="roundRect">
                <a:avLst/>
              </a:prstGeom>
              <a:solidFill>
                <a:srgbClr val="617BAD"/>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Default</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Payment</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Ability</a:t>
                </a:r>
                <a:r>
                  <a:rPr kumimoji="1" lang="zh-CN" altLang="en-US" sz="638" kern="0" dirty="0">
                    <a:solidFill>
                      <a:srgbClr val="FFFFFF"/>
                    </a:solidFill>
                    <a:latin typeface="Microsoft YaHei" charset="-122"/>
                    <a:ea typeface="Microsoft YaHei" charset="-122"/>
                    <a:cs typeface="Microsoft YaHei" charset="-122"/>
                    <a:sym typeface="Helvetica Light"/>
                  </a:rPr>
                  <a:t> </a:t>
                </a:r>
                <a:r>
                  <a:rPr kumimoji="1" lang="en-US" altLang="zh-CN" sz="638" kern="0" dirty="0">
                    <a:solidFill>
                      <a:srgbClr val="FFFFFF"/>
                    </a:solidFill>
                    <a:latin typeface="Microsoft YaHei" charset="-122"/>
                    <a:ea typeface="Microsoft YaHei" charset="-122"/>
                    <a:cs typeface="Microsoft YaHei" charset="-122"/>
                    <a:sym typeface="Helvetica Light"/>
                  </a:rPr>
                  <a:t>Instance</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55" name="圆角矩形 54"/>
              <p:cNvSpPr/>
              <p:nvPr/>
            </p:nvSpPr>
            <p:spPr>
              <a:xfrm>
                <a:off x="6596435" y="3592926"/>
                <a:ext cx="775120" cy="339471"/>
              </a:xfrm>
              <a:prstGeom prst="roundRect">
                <a:avLst/>
              </a:prstGeom>
              <a:solidFill>
                <a:srgbClr val="617BAD"/>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56" name="文本框 55"/>
              <p:cNvSpPr txBox="1"/>
              <p:nvPr/>
            </p:nvSpPr>
            <p:spPr>
              <a:xfrm>
                <a:off x="680325" y="3207777"/>
                <a:ext cx="1176942"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altLang="zh-CN" sz="1125" b="1" kern="0" dirty="0">
                    <a:solidFill>
                      <a:srgbClr val="000000"/>
                    </a:solidFill>
                    <a:latin typeface="Microsoft YaHei" charset="-122"/>
                    <a:ea typeface="Microsoft YaHei" charset="-122"/>
                    <a:cs typeface="Microsoft YaHei" charset="-122"/>
                    <a:sym typeface="Helvetica Light"/>
                  </a:rPr>
                  <a:t>Basic-Realization</a:t>
                </a:r>
                <a:endParaRPr lang="zh-CN" altLang="en-US" sz="1125" b="1" kern="0" dirty="0">
                  <a:solidFill>
                    <a:srgbClr val="000000"/>
                  </a:solidFill>
                  <a:latin typeface="Microsoft YaHei" charset="-122"/>
                  <a:ea typeface="Microsoft YaHei" charset="-122"/>
                  <a:cs typeface="Microsoft YaHei" charset="-122"/>
                  <a:sym typeface="Helvetica Light"/>
                </a:endParaRPr>
              </a:p>
            </p:txBody>
          </p:sp>
          <p:sp>
            <p:nvSpPr>
              <p:cNvPr id="58" name="圆角矩形 57"/>
              <p:cNvSpPr/>
              <p:nvPr/>
            </p:nvSpPr>
            <p:spPr>
              <a:xfrm>
                <a:off x="615126" y="1854108"/>
                <a:ext cx="6940024" cy="1269607"/>
              </a:xfrm>
              <a:prstGeom prst="roundRect">
                <a:avLst>
                  <a:gd name="adj" fmla="val 5153"/>
                </a:avLst>
              </a:prstGeom>
              <a:solidFill>
                <a:schemeClr val="accent4">
                  <a:lumMod val="20000"/>
                  <a:lumOff val="80000"/>
                </a:schemeClr>
              </a:solidFill>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t" anchorCtr="0" forceAA="0" compatLnSpc="1">
                <a:prstTxWarp prst="textNoShape">
                  <a:avLst/>
                </a:prstTxWarp>
                <a:noAutofit/>
              </a:bodyPr>
              <a:lstStyle/>
              <a:p>
                <a:pPr algn="ctr" defTabSz="619109" hangingPunct="0"/>
                <a:endParaRPr kumimoji="1" lang="zh-CN" altLang="en-US" sz="1500" kern="0" dirty="0">
                  <a:solidFill>
                    <a:srgbClr val="FFFFFF"/>
                  </a:solidFill>
                  <a:latin typeface="Helvetica Light"/>
                  <a:sym typeface="Helvetica Light"/>
                </a:endParaRPr>
              </a:p>
            </p:txBody>
          </p:sp>
          <p:sp>
            <p:nvSpPr>
              <p:cNvPr id="59" name="圆角矩形 58"/>
              <p:cNvSpPr/>
              <p:nvPr/>
            </p:nvSpPr>
            <p:spPr>
              <a:xfrm>
                <a:off x="731532" y="2484696"/>
                <a:ext cx="3211414" cy="569214"/>
              </a:xfrm>
              <a:prstGeom prst="roundRect">
                <a:avLst>
                  <a:gd name="adj" fmla="val 10643"/>
                </a:avLst>
              </a:prstGeom>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endParaRPr kumimoji="1" lang="zh-CN" altLang="en-US" sz="1500" kern="0" dirty="0">
                  <a:solidFill>
                    <a:srgbClr val="FFFFFF"/>
                  </a:solidFill>
                  <a:latin typeface="Helvetica Light"/>
                  <a:sym typeface="Helvetica Light"/>
                </a:endParaRPr>
              </a:p>
            </p:txBody>
          </p:sp>
          <p:sp>
            <p:nvSpPr>
              <p:cNvPr id="60" name="圆角矩形 59"/>
              <p:cNvSpPr/>
              <p:nvPr/>
            </p:nvSpPr>
            <p:spPr>
              <a:xfrm>
                <a:off x="816717" y="2675006"/>
                <a:ext cx="775120" cy="339471"/>
              </a:xfrm>
              <a:prstGeom prst="roundRect">
                <a:avLst/>
              </a:prstGeom>
              <a:solidFill>
                <a:schemeClr val="accent4">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Custom Domain Service</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61" name="圆角矩形 60"/>
              <p:cNvSpPr/>
              <p:nvPr/>
            </p:nvSpPr>
            <p:spPr>
              <a:xfrm>
                <a:off x="1638833" y="2675006"/>
                <a:ext cx="775120" cy="339471"/>
              </a:xfrm>
              <a:prstGeom prst="roundRect">
                <a:avLst/>
              </a:prstGeom>
              <a:solidFill>
                <a:schemeClr val="accent4">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Custom Domain Ability</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62" name="圆角矩形 61"/>
              <p:cNvSpPr/>
              <p:nvPr/>
            </p:nvSpPr>
            <p:spPr>
              <a:xfrm>
                <a:off x="2450221" y="2670324"/>
                <a:ext cx="775120" cy="339471"/>
              </a:xfrm>
              <a:prstGeom prst="roundRect">
                <a:avLst/>
              </a:prstGeom>
              <a:solidFill>
                <a:schemeClr val="accent4">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Custom Extension Points</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63" name="圆角矩形 62"/>
              <p:cNvSpPr/>
              <p:nvPr/>
            </p:nvSpPr>
            <p:spPr>
              <a:xfrm>
                <a:off x="3280968" y="2670324"/>
                <a:ext cx="568299" cy="339471"/>
              </a:xfrm>
              <a:prstGeom prst="roundRect">
                <a:avLst/>
              </a:prstGeom>
              <a:solidFill>
                <a:schemeClr val="accent4">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64" name="文本框 63"/>
              <p:cNvSpPr txBox="1"/>
              <p:nvPr/>
            </p:nvSpPr>
            <p:spPr>
              <a:xfrm>
                <a:off x="836455" y="2491590"/>
                <a:ext cx="132665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hangingPunct="0"/>
                <a:r>
                  <a:rPr lang="en-US" altLang="zh-CN" sz="750" b="1" kern="0" dirty="0">
                    <a:solidFill>
                      <a:srgbClr val="000000"/>
                    </a:solidFill>
                    <a:latin typeface="Microsoft YaHei" charset="-122"/>
                    <a:ea typeface="Microsoft YaHei" charset="-122"/>
                    <a:cs typeface="Microsoft YaHei" charset="-122"/>
                    <a:sym typeface="Helvetica Light"/>
                  </a:rPr>
                  <a:t>Implementation &amp; Extension</a:t>
                </a:r>
                <a:endParaRPr lang="zh-CN" altLang="en-US" sz="750" b="1" kern="0" dirty="0">
                  <a:solidFill>
                    <a:srgbClr val="000000"/>
                  </a:solidFill>
                  <a:latin typeface="Microsoft YaHei" charset="-122"/>
                  <a:ea typeface="Microsoft YaHei" charset="-122"/>
                  <a:cs typeface="Microsoft YaHei" charset="-122"/>
                  <a:sym typeface="Helvetica Light"/>
                </a:endParaRPr>
              </a:p>
            </p:txBody>
          </p:sp>
          <p:sp>
            <p:nvSpPr>
              <p:cNvPr id="65" name="圆角矩形 64"/>
              <p:cNvSpPr/>
              <p:nvPr/>
            </p:nvSpPr>
            <p:spPr>
              <a:xfrm>
                <a:off x="4045840" y="2484472"/>
                <a:ext cx="3399087" cy="569214"/>
              </a:xfrm>
              <a:prstGeom prst="roundRect">
                <a:avLst>
                  <a:gd name="adj" fmla="val 9662"/>
                </a:avLst>
              </a:prstGeom>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endParaRPr kumimoji="1" lang="zh-CN" altLang="en-US" sz="1500" kern="0" dirty="0">
                  <a:solidFill>
                    <a:srgbClr val="FFFFFF"/>
                  </a:solidFill>
                  <a:latin typeface="Helvetica Light"/>
                  <a:sym typeface="Helvetica Light"/>
                </a:endParaRPr>
              </a:p>
            </p:txBody>
          </p:sp>
          <p:sp>
            <p:nvSpPr>
              <p:cNvPr id="66" name="文本框 65"/>
              <p:cNvSpPr txBox="1"/>
              <p:nvPr/>
            </p:nvSpPr>
            <p:spPr>
              <a:xfrm>
                <a:off x="4058142" y="2511950"/>
                <a:ext cx="155196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hangingPunct="0"/>
                <a:r>
                  <a:rPr lang="en-US" altLang="zh-CN" sz="750" b="1" kern="0" dirty="0">
                    <a:solidFill>
                      <a:srgbClr val="000000"/>
                    </a:solidFill>
                    <a:latin typeface="Microsoft YaHei" charset="-122"/>
                    <a:ea typeface="Microsoft YaHei" charset="-122"/>
                    <a:cs typeface="Microsoft YaHei" charset="-122"/>
                    <a:sym typeface="Helvetica Light"/>
                  </a:rPr>
                  <a:t>External Repository Dependency</a:t>
                </a:r>
                <a:endParaRPr lang="zh-CN" altLang="en-US" sz="750" b="1" kern="0" dirty="0">
                  <a:solidFill>
                    <a:srgbClr val="000000"/>
                  </a:solidFill>
                  <a:latin typeface="Microsoft YaHei" charset="-122"/>
                  <a:ea typeface="Microsoft YaHei" charset="-122"/>
                  <a:cs typeface="Microsoft YaHei" charset="-122"/>
                  <a:sym typeface="Helvetica Light"/>
                </a:endParaRPr>
              </a:p>
            </p:txBody>
          </p:sp>
          <p:sp>
            <p:nvSpPr>
              <p:cNvPr id="67" name="圆角矩形 66"/>
              <p:cNvSpPr/>
              <p:nvPr/>
            </p:nvSpPr>
            <p:spPr>
              <a:xfrm>
                <a:off x="4125698" y="2662706"/>
                <a:ext cx="775120" cy="339471"/>
              </a:xfrm>
              <a:prstGeom prst="roundRect">
                <a:avLst/>
              </a:prstGeom>
              <a:solidFill>
                <a:schemeClr val="accent2">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Promotion System</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68" name="圆角矩形 67"/>
              <p:cNvSpPr/>
              <p:nvPr/>
            </p:nvSpPr>
            <p:spPr>
              <a:xfrm>
                <a:off x="4947814" y="2662706"/>
                <a:ext cx="775120" cy="339471"/>
              </a:xfrm>
              <a:prstGeom prst="roundRect">
                <a:avLst/>
              </a:prstGeom>
              <a:solidFill>
                <a:schemeClr val="accent2">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Inventory System</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69" name="圆角矩形 68"/>
              <p:cNvSpPr/>
              <p:nvPr/>
            </p:nvSpPr>
            <p:spPr>
              <a:xfrm>
                <a:off x="5759203" y="2658025"/>
                <a:ext cx="775120" cy="339471"/>
              </a:xfrm>
              <a:prstGeom prst="roundRect">
                <a:avLst/>
              </a:prstGeom>
              <a:solidFill>
                <a:schemeClr val="accent2">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Payment System</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70" name="圆角矩形 69"/>
              <p:cNvSpPr/>
              <p:nvPr/>
            </p:nvSpPr>
            <p:spPr>
              <a:xfrm>
                <a:off x="6589950" y="2658025"/>
                <a:ext cx="775120" cy="339471"/>
              </a:xfrm>
              <a:prstGeom prst="roundRect">
                <a:avLst/>
              </a:prstGeom>
              <a:solidFill>
                <a:schemeClr val="accent2">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algn="ctr" defTabSz="619109" hangingPunct="0"/>
                <a:r>
                  <a:rPr kumimoji="1" lang="en-US" altLang="zh-CN" sz="638" kern="0" dirty="0">
                    <a:solidFill>
                      <a:srgbClr val="FFFFFF"/>
                    </a:solidFill>
                    <a:latin typeface="Microsoft YaHei" charset="-122"/>
                    <a:ea typeface="Microsoft YaHei" charset="-122"/>
                    <a:cs typeface="Microsoft YaHei" charset="-122"/>
                    <a:sym typeface="Helvetica Light"/>
                  </a:rPr>
                  <a:t>……</a:t>
                </a:r>
                <a:endParaRPr kumimoji="1" lang="zh-CN" altLang="en-US" sz="638" kern="0" dirty="0">
                  <a:solidFill>
                    <a:srgbClr val="FFFFFF"/>
                  </a:solidFill>
                  <a:latin typeface="Microsoft YaHei" charset="-122"/>
                  <a:ea typeface="Microsoft YaHei" charset="-122"/>
                  <a:cs typeface="Microsoft YaHei" charset="-122"/>
                  <a:sym typeface="Helvetica Light"/>
                </a:endParaRPr>
              </a:p>
            </p:txBody>
          </p:sp>
          <p:sp>
            <p:nvSpPr>
              <p:cNvPr id="71" name="文本框 70"/>
              <p:cNvSpPr txBox="1"/>
              <p:nvPr/>
            </p:nvSpPr>
            <p:spPr>
              <a:xfrm>
                <a:off x="680324" y="1856559"/>
                <a:ext cx="3690637"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hangingPunct="0"/>
                <a:r>
                  <a:rPr lang="en-US" altLang="zh-CN" sz="1125" b="1" kern="0" dirty="0">
                    <a:solidFill>
                      <a:srgbClr val="000000"/>
                    </a:solidFill>
                    <a:latin typeface="Microsoft YaHei" charset="-122"/>
                    <a:ea typeface="Microsoft YaHei" charset="-122"/>
                    <a:cs typeface="Microsoft YaHei" charset="-122"/>
                    <a:sym typeface="Helvetica Light"/>
                  </a:rPr>
                  <a:t>AE Solution Realization</a:t>
                </a:r>
                <a:endParaRPr lang="zh-CN" altLang="en-US" sz="1125" b="1" kern="0" dirty="0">
                  <a:solidFill>
                    <a:srgbClr val="000000"/>
                  </a:solidFill>
                  <a:latin typeface="Microsoft YaHei" charset="-122"/>
                  <a:ea typeface="Microsoft YaHei" charset="-122"/>
                  <a:cs typeface="Microsoft YaHei" charset="-122"/>
                  <a:sym typeface="Helvetica Light"/>
                </a:endParaRPr>
              </a:p>
            </p:txBody>
          </p:sp>
          <p:sp>
            <p:nvSpPr>
              <p:cNvPr id="81" name="圆角矩形 80"/>
              <p:cNvSpPr/>
              <p:nvPr/>
            </p:nvSpPr>
            <p:spPr>
              <a:xfrm>
                <a:off x="731531" y="2122297"/>
                <a:ext cx="6719881" cy="267244"/>
              </a:xfrm>
              <a:prstGeom prst="round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200" dirty="0">
                    <a:solidFill>
                      <a:srgbClr val="FFFFFF"/>
                    </a:solidFill>
                    <a:latin typeface="微软雅黑" panose="020B0503020204020204" pitchFamily="34" charset="-122"/>
                    <a:ea typeface="微软雅黑" panose="020B0503020204020204" pitchFamily="34" charset="-122"/>
                    <a:sym typeface="Helvetica Light"/>
                  </a:rPr>
                  <a:t>Business Process Definition</a:t>
                </a:r>
                <a:endParaRPr kumimoji="0" lang="zh-CN" altLang="en-US" sz="1200" b="0" i="0" u="none" strike="noStrike" cap="none" spc="0" normalizeH="0" baseline="0" dirty="0">
                  <a:ln>
                    <a:noFill/>
                  </a:ln>
                  <a:solidFill>
                    <a:srgbClr val="FFFFFF"/>
                  </a:solidFill>
                  <a:effectLst/>
                  <a:uFillTx/>
                  <a:latin typeface="微软雅黑" panose="020B0503020204020204" pitchFamily="34" charset="-122"/>
                  <a:ea typeface="微软雅黑" panose="020B0503020204020204" pitchFamily="34" charset="-122"/>
                  <a:sym typeface="Helvetica Light"/>
                </a:endParaRPr>
              </a:p>
            </p:txBody>
          </p:sp>
          <p:sp>
            <p:nvSpPr>
              <p:cNvPr id="85" name="矩形 84"/>
              <p:cNvSpPr/>
              <p:nvPr/>
            </p:nvSpPr>
            <p:spPr bwMode="auto">
              <a:xfrm>
                <a:off x="314814" y="924969"/>
                <a:ext cx="7311671" cy="699306"/>
              </a:xfrm>
              <a:prstGeom prst="rect">
                <a:avLst/>
              </a:prstGeom>
              <a:solidFill>
                <a:srgbClr val="4F81BD">
                  <a:lumMod val="40000"/>
                  <a:lumOff val="60000"/>
                </a:srgbClr>
              </a:solidFill>
              <a:ln w="9525" cap="flat" cmpd="sng" algn="ctr">
                <a:solidFill>
                  <a:srgbClr val="2D2015"/>
                </a:solidFill>
                <a:prstDash val="solid"/>
                <a:round/>
                <a:headEnd type="none" w="med" len="med"/>
                <a:tailEnd type="none" w="med" len="med"/>
              </a:ln>
              <a:effectLst/>
              <a:extLst/>
            </p:spPr>
            <p:txBody>
              <a:bodyPr rot="0" spcFirstLastPara="0" vertOverflow="overflow" horzOverflow="overflow" vert="eaVert" wrap="square" lIns="68580" tIns="34290" rIns="68580" bIns="3429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rgbClr val="2D2015"/>
                    </a:solidFill>
                    <a:effectLst/>
                    <a:uLnTx/>
                    <a:uFillTx/>
                    <a:latin typeface="微软雅黑" panose="020B0503020204020204" pitchFamily="34" charset="-122"/>
                    <a:ea typeface="微软雅黑" panose="020B0503020204020204" pitchFamily="34" charset="-122"/>
                  </a:rPr>
                  <a:t>业务定制</a:t>
                </a:r>
                <a:r>
                  <a:rPr lang="zh-CN" altLang="en-US" sz="900" b="1" kern="0" dirty="0">
                    <a:solidFill>
                      <a:srgbClr val="2D2015"/>
                    </a:solidFill>
                    <a:latin typeface="微软雅黑" panose="020B0503020204020204" pitchFamily="34" charset="-122"/>
                    <a:ea typeface="微软雅黑" panose="020B0503020204020204" pitchFamily="34" charset="-122"/>
                  </a:rPr>
                  <a:t>层</a:t>
                </a:r>
                <a:endParaRPr kumimoji="0" lang="zh-CN" altLang="en-US" sz="900" b="1" i="0" u="none" strike="noStrike" kern="0" cap="none" spc="0" normalizeH="0" baseline="0" noProof="0" dirty="0">
                  <a:ln>
                    <a:noFill/>
                  </a:ln>
                  <a:solidFill>
                    <a:srgbClr val="2D2015"/>
                  </a:solidFill>
                  <a:effectLst/>
                  <a:uLnTx/>
                  <a:uFillTx/>
                  <a:latin typeface="微软雅黑" panose="020B0503020204020204" pitchFamily="34" charset="-122"/>
                  <a:ea typeface="微软雅黑" panose="020B0503020204020204" pitchFamily="34" charset="-122"/>
                </a:endParaRPr>
              </a:p>
            </p:txBody>
          </p:sp>
          <p:sp>
            <p:nvSpPr>
              <p:cNvPr id="86" name="矩形 85"/>
              <p:cNvSpPr/>
              <p:nvPr/>
            </p:nvSpPr>
            <p:spPr>
              <a:xfrm>
                <a:off x="4100487" y="1098145"/>
                <a:ext cx="1074294" cy="388366"/>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lvl="0" algn="ctr" defTabSz="914400">
                  <a:defRPr/>
                </a:pPr>
                <a:r>
                  <a:rPr kumimoji="1" lang="en-US" altLang="zh-CN" sz="900" kern="0" dirty="0">
                    <a:solidFill>
                      <a:srgbClr val="000000"/>
                    </a:solidFill>
                    <a:latin typeface="微软雅黑" panose="020B0503020204020204" pitchFamily="34" charset="-122"/>
                    <a:ea typeface="微软雅黑" panose="020B0503020204020204" pitchFamily="34" charset="-122"/>
                  </a:rPr>
                  <a:t>Gaga Business</a:t>
                </a:r>
              </a:p>
            </p:txBody>
          </p:sp>
          <p:sp>
            <p:nvSpPr>
              <p:cNvPr id="87" name="矩形 86"/>
              <p:cNvSpPr/>
              <p:nvPr/>
            </p:nvSpPr>
            <p:spPr>
              <a:xfrm>
                <a:off x="2917736" y="1098145"/>
                <a:ext cx="1076589" cy="389959"/>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lvl="0" algn="ctr" defTabSz="914400">
                  <a:defRPr/>
                </a:pPr>
                <a:r>
                  <a:rPr kumimoji="1" lang="en-US" altLang="zh-CN" sz="900" kern="0" dirty="0">
                    <a:solidFill>
                      <a:prstClr val="black"/>
                    </a:solidFill>
                    <a:latin typeface="微软雅黑" panose="020B0503020204020204" pitchFamily="34" charset="-122"/>
                    <a:ea typeface="微软雅黑" panose="020B0503020204020204" pitchFamily="34" charset="-122"/>
                  </a:rPr>
                  <a:t>General </a:t>
                </a:r>
                <a:r>
                  <a:rPr kumimoji="1" lang="en-US" altLang="zh-CN" sz="900" kern="0" dirty="0">
                    <a:solidFill>
                      <a:srgbClr val="000000"/>
                    </a:solidFill>
                    <a:latin typeface="微软雅黑" panose="020B0503020204020204" pitchFamily="34" charset="-122"/>
                    <a:ea typeface="微软雅黑" panose="020B0503020204020204" pitchFamily="34" charset="-122"/>
                  </a:rPr>
                  <a:t>Business</a:t>
                </a:r>
                <a:endParaRPr kumimoji="1" lang="en-US" altLang="zh-CN" sz="900" kern="0" dirty="0">
                  <a:solidFill>
                    <a:prstClr val="black"/>
                  </a:solidFill>
                  <a:latin typeface="微软雅黑" panose="020B0503020204020204" pitchFamily="34" charset="-122"/>
                  <a:ea typeface="微软雅黑" panose="020B0503020204020204" pitchFamily="34" charset="-122"/>
                </a:endParaRPr>
              </a:p>
            </p:txBody>
          </p:sp>
          <p:sp>
            <p:nvSpPr>
              <p:cNvPr id="88" name="矩形 87"/>
              <p:cNvSpPr/>
              <p:nvPr/>
            </p:nvSpPr>
            <p:spPr>
              <a:xfrm>
                <a:off x="1737020" y="1098145"/>
                <a:ext cx="1074554" cy="372902"/>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lvl="0" algn="ctr" defTabSz="914400">
                  <a:defRPr/>
                </a:pPr>
                <a:r>
                  <a:rPr kumimoji="1" lang="en-US" altLang="zh-CN" sz="900" kern="0" dirty="0">
                    <a:solidFill>
                      <a:srgbClr val="000000"/>
                    </a:solidFill>
                    <a:latin typeface="微软雅黑" panose="020B0503020204020204" pitchFamily="34" charset="-122"/>
                    <a:ea typeface="微软雅黑" panose="020B0503020204020204" pitchFamily="34" charset="-122"/>
                  </a:rPr>
                  <a:t>Voucher Business</a:t>
                </a:r>
              </a:p>
            </p:txBody>
          </p:sp>
          <p:sp>
            <p:nvSpPr>
              <p:cNvPr id="89" name="矩形 88"/>
              <p:cNvSpPr/>
              <p:nvPr/>
            </p:nvSpPr>
            <p:spPr>
              <a:xfrm>
                <a:off x="629677" y="1098145"/>
                <a:ext cx="1001181" cy="365610"/>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lvl="0" algn="ctr" defTabSz="914400">
                  <a:defRPr/>
                </a:pPr>
                <a:r>
                  <a:rPr kumimoji="1" lang="en-US" altLang="zh-CN" sz="900" kern="0" dirty="0">
                    <a:solidFill>
                      <a:srgbClr val="000000"/>
                    </a:solidFill>
                    <a:latin typeface="微软雅黑" panose="020B0503020204020204" pitchFamily="34" charset="-122"/>
                    <a:ea typeface="微软雅黑" panose="020B0503020204020204" pitchFamily="34" charset="-122"/>
                  </a:rPr>
                  <a:t>Pocket Business</a:t>
                </a:r>
                <a:endPar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0" name="矩形 89"/>
              <p:cNvSpPr/>
              <p:nvPr/>
            </p:nvSpPr>
            <p:spPr>
              <a:xfrm>
                <a:off x="5280943" y="1098145"/>
                <a:ext cx="1074294" cy="388366"/>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lvl="0" algn="ctr" defTabSz="914400">
                  <a:defRPr/>
                </a:pPr>
                <a:r>
                  <a:rPr kumimoji="1" lang="en-US" altLang="zh-CN" sz="900" kern="0" dirty="0">
                    <a:solidFill>
                      <a:srgbClr val="000000"/>
                    </a:solidFill>
                    <a:latin typeface="微软雅黑" panose="020B0503020204020204" pitchFamily="34" charset="-122"/>
                    <a:ea typeface="微软雅黑" panose="020B0503020204020204" pitchFamily="34" charset="-122"/>
                  </a:rPr>
                  <a:t>Mars Business</a:t>
                </a:r>
              </a:p>
            </p:txBody>
          </p:sp>
          <p:sp>
            <p:nvSpPr>
              <p:cNvPr id="91" name="矩形 90"/>
              <p:cNvSpPr/>
              <p:nvPr/>
            </p:nvSpPr>
            <p:spPr>
              <a:xfrm>
                <a:off x="6461397" y="1098145"/>
                <a:ext cx="1074294" cy="388366"/>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900" kern="0" dirty="0">
                    <a:solidFill>
                      <a:srgbClr val="000000"/>
                    </a:solidFill>
                    <a:latin typeface="微软雅黑" panose="020B0503020204020204" pitchFamily="34" charset="-122"/>
                    <a:ea typeface="微软雅黑" panose="020B0503020204020204" pitchFamily="34" charset="-122"/>
                  </a:rPr>
                  <a:t>……</a:t>
                </a:r>
                <a:endPar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15" name="右大括号 14"/>
          <p:cNvSpPr/>
          <p:nvPr/>
        </p:nvSpPr>
        <p:spPr>
          <a:xfrm>
            <a:off x="7809051" y="4176777"/>
            <a:ext cx="135724" cy="76487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8031354" y="4241352"/>
            <a:ext cx="914400" cy="635723"/>
          </a:xfrm>
          <a:prstGeom prst="rect">
            <a:avLst/>
          </a:prstGeom>
        </p:spPr>
        <p:txBody>
          <a:bodyPr wrap="none" rtlCol="0">
            <a:noAutofit/>
          </a:bodyPr>
          <a:lstStyle/>
          <a:p>
            <a:pPr marL="0" indent="0" algn="ctr">
              <a:buNone/>
            </a:pPr>
            <a:r>
              <a:rPr lang="zh-CN" altLang="en-US" sz="1400" dirty="0">
                <a:latin typeface="Microsoft YaHei"/>
                <a:ea typeface="Microsoft YaHei"/>
                <a:cs typeface="Microsoft YaHei"/>
              </a:rPr>
              <a:t>电商交易</a:t>
            </a:r>
            <a:endParaRPr lang="en-US" altLang="zh-CN" sz="1400" dirty="0">
              <a:latin typeface="Microsoft YaHei"/>
              <a:ea typeface="Microsoft YaHei"/>
              <a:cs typeface="Microsoft YaHei"/>
            </a:endParaRPr>
          </a:p>
          <a:p>
            <a:pPr marL="0" indent="0" algn="ctr">
              <a:buNone/>
            </a:pPr>
            <a:r>
              <a:rPr lang="zh-CN" altLang="en-US" sz="1400" dirty="0">
                <a:latin typeface="Microsoft YaHei"/>
                <a:ea typeface="Microsoft YaHei"/>
                <a:cs typeface="Microsoft YaHei"/>
              </a:rPr>
              <a:t>规范</a:t>
            </a:r>
          </a:p>
        </p:txBody>
      </p:sp>
      <p:sp>
        <p:nvSpPr>
          <p:cNvPr id="92" name="右大括号 91"/>
          <p:cNvSpPr/>
          <p:nvPr/>
        </p:nvSpPr>
        <p:spPr>
          <a:xfrm>
            <a:off x="7826928" y="3207777"/>
            <a:ext cx="123122" cy="85083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文本框 92"/>
          <p:cNvSpPr txBox="1"/>
          <p:nvPr/>
        </p:nvSpPr>
        <p:spPr>
          <a:xfrm>
            <a:off x="8022815" y="3386118"/>
            <a:ext cx="914400" cy="635723"/>
          </a:xfrm>
          <a:prstGeom prst="rect">
            <a:avLst/>
          </a:prstGeom>
        </p:spPr>
        <p:txBody>
          <a:bodyPr wrap="none" rtlCol="0">
            <a:noAutofit/>
          </a:bodyPr>
          <a:lstStyle/>
          <a:p>
            <a:pPr marL="0" indent="0" algn="ctr">
              <a:buNone/>
            </a:pPr>
            <a:r>
              <a:rPr lang="zh-CN" altLang="en-US" sz="1400" dirty="0">
                <a:latin typeface="Microsoft YaHei"/>
                <a:ea typeface="Microsoft YaHei"/>
                <a:cs typeface="Microsoft YaHei"/>
              </a:rPr>
              <a:t>可复用基础</a:t>
            </a:r>
            <a:endParaRPr lang="en-US" altLang="zh-CN" sz="1400" dirty="0">
              <a:latin typeface="Microsoft YaHei"/>
              <a:ea typeface="Microsoft YaHei"/>
              <a:cs typeface="Microsoft YaHei"/>
            </a:endParaRPr>
          </a:p>
          <a:p>
            <a:pPr marL="0" indent="0" algn="ctr">
              <a:buNone/>
            </a:pPr>
            <a:r>
              <a:rPr lang="zh-CN" altLang="en-US" sz="1400" dirty="0">
                <a:latin typeface="Microsoft YaHei"/>
                <a:ea typeface="Microsoft YaHei"/>
                <a:cs typeface="Microsoft YaHei"/>
              </a:rPr>
              <a:t>业务实现</a:t>
            </a:r>
          </a:p>
        </p:txBody>
      </p:sp>
      <p:sp>
        <p:nvSpPr>
          <p:cNvPr id="94" name="右大括号 93"/>
          <p:cNvSpPr/>
          <p:nvPr/>
        </p:nvSpPr>
        <p:spPr>
          <a:xfrm>
            <a:off x="7838697" y="1854108"/>
            <a:ext cx="111353" cy="126316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文本框 94"/>
          <p:cNvSpPr txBox="1"/>
          <p:nvPr/>
        </p:nvSpPr>
        <p:spPr>
          <a:xfrm>
            <a:off x="8031354" y="2315139"/>
            <a:ext cx="914400" cy="635723"/>
          </a:xfrm>
          <a:prstGeom prst="rect">
            <a:avLst/>
          </a:prstGeom>
        </p:spPr>
        <p:txBody>
          <a:bodyPr wrap="none" rtlCol="0">
            <a:noAutofit/>
          </a:bodyPr>
          <a:lstStyle/>
          <a:p>
            <a:pPr marL="0" indent="0" algn="ctr">
              <a:buNone/>
            </a:pPr>
            <a:r>
              <a:rPr lang="zh-CN" altLang="en-US" sz="1400" dirty="0">
                <a:latin typeface="Microsoft YaHei"/>
                <a:ea typeface="Microsoft YaHei"/>
                <a:cs typeface="Microsoft YaHei"/>
              </a:rPr>
              <a:t>市场相关</a:t>
            </a:r>
            <a:endParaRPr lang="en-US" altLang="zh-CN" sz="1400" dirty="0">
              <a:latin typeface="Microsoft YaHei"/>
              <a:ea typeface="Microsoft YaHei"/>
              <a:cs typeface="Microsoft YaHei"/>
            </a:endParaRPr>
          </a:p>
          <a:p>
            <a:pPr marL="0" indent="0" algn="ctr">
              <a:buNone/>
            </a:pPr>
            <a:r>
              <a:rPr lang="zh-CN" altLang="en-US" sz="1400" dirty="0">
                <a:latin typeface="Microsoft YaHei"/>
                <a:ea typeface="Microsoft YaHei"/>
                <a:cs typeface="Microsoft YaHei"/>
              </a:rPr>
              <a:t>业务实现</a:t>
            </a:r>
          </a:p>
        </p:txBody>
      </p:sp>
      <p:sp>
        <p:nvSpPr>
          <p:cNvPr id="96" name="右大括号 95"/>
          <p:cNvSpPr/>
          <p:nvPr/>
        </p:nvSpPr>
        <p:spPr>
          <a:xfrm>
            <a:off x="7836464" y="964493"/>
            <a:ext cx="77532" cy="65978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文本框 96"/>
          <p:cNvSpPr txBox="1"/>
          <p:nvPr/>
        </p:nvSpPr>
        <p:spPr>
          <a:xfrm>
            <a:off x="8022815" y="1108809"/>
            <a:ext cx="914400" cy="635723"/>
          </a:xfrm>
          <a:prstGeom prst="rect">
            <a:avLst/>
          </a:prstGeom>
        </p:spPr>
        <p:txBody>
          <a:bodyPr wrap="none" rtlCol="0">
            <a:noAutofit/>
          </a:bodyPr>
          <a:lstStyle/>
          <a:p>
            <a:pPr marL="0" indent="0" algn="ctr">
              <a:buNone/>
            </a:pPr>
            <a:r>
              <a:rPr lang="zh-CN" altLang="en-US" sz="1400" dirty="0">
                <a:latin typeface="Microsoft YaHei"/>
                <a:ea typeface="Microsoft YaHei"/>
                <a:cs typeface="Microsoft YaHei"/>
              </a:rPr>
              <a:t>业务定制</a:t>
            </a:r>
          </a:p>
        </p:txBody>
      </p:sp>
      <p:sp>
        <p:nvSpPr>
          <p:cNvPr name="文本框 97" id="98"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300041709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276272"/>
            <a:ext cx="9144000" cy="382622"/>
          </a:xfrm>
          <a:prstGeom prst="rect">
            <a:avLst/>
          </a:prstGeom>
          <a:solidFill>
            <a:schemeClr val="bg1"/>
          </a:solidFill>
          <a:ln w="22225">
            <a:solidFill>
              <a:srgbClr val="C00000"/>
            </a:solidFill>
          </a:ln>
        </p:spPr>
        <p:txBody>
          <a:bodyPr wrap="none" rtlCol="0" anchor="ctr">
            <a:noAutofit/>
          </a:bodyPr>
          <a:lstStyle/>
          <a:p>
            <a:pPr marL="0" indent="0" algn="ctr">
              <a:buNone/>
            </a:pPr>
            <a:r>
              <a:rPr lang="zh-CN" altLang="en-US" sz="1800" dirty="0">
                <a:solidFill>
                  <a:srgbClr val="C00000"/>
                </a:solidFill>
                <a:latin typeface="Microsoft YaHei"/>
                <a:ea typeface="Microsoft YaHei"/>
                <a:cs typeface="Microsoft YaHei"/>
              </a:rPr>
              <a:t>面向业务场景全链路视角业务管理与定制</a:t>
            </a:r>
          </a:p>
        </p:txBody>
      </p:sp>
      <p:sp>
        <p:nvSpPr>
          <p:cNvPr name="文本框 2" id="3"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2391886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7998" y="155531"/>
            <a:ext cx="8153628" cy="409306"/>
          </a:xfrm>
        </p:spPr>
        <p:txBody>
          <a:bodyPr>
            <a:normAutofit/>
          </a:bodyPr>
          <a:lstStyle/>
          <a:p>
            <a:r>
              <a:rPr kumimoji="1" lang="zh-CN" altLang="en-US" dirty="0"/>
              <a:t>电商业务链路长、系统多，烟囱式系统配置为主，缺少全链路业务管理视角</a:t>
            </a:r>
          </a:p>
        </p:txBody>
      </p:sp>
      <p:sp>
        <p:nvSpPr>
          <p:cNvPr id="8" name="圆角矩形 7"/>
          <p:cNvSpPr/>
          <p:nvPr/>
        </p:nvSpPr>
        <p:spPr>
          <a:xfrm>
            <a:off x="1050825" y="712170"/>
            <a:ext cx="7109747" cy="4863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以电子凭证为例，发码</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核销这种交易方式，需要在不同阶段、不同系统中紧密配合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联动</a:t>
            </a:r>
          </a:p>
        </p:txBody>
      </p:sp>
      <p:grpSp>
        <p:nvGrpSpPr>
          <p:cNvPr id="11" name="组合 10"/>
          <p:cNvGrpSpPr/>
          <p:nvPr/>
        </p:nvGrpSpPr>
        <p:grpSpPr>
          <a:xfrm>
            <a:off x="632012" y="1665677"/>
            <a:ext cx="7738783" cy="1722468"/>
            <a:chOff x="625288" y="1699294"/>
            <a:chExt cx="7738783" cy="1722468"/>
          </a:xfrm>
        </p:grpSpPr>
        <p:sp>
          <p:nvSpPr>
            <p:cNvPr id="9" name="圆角矩形 8"/>
            <p:cNvSpPr/>
            <p:nvPr/>
          </p:nvSpPr>
          <p:spPr>
            <a:xfrm>
              <a:off x="625288" y="1728184"/>
              <a:ext cx="7738783" cy="1680734"/>
            </a:xfrm>
            <a:prstGeom prst="roundRect">
              <a:avLst>
                <a:gd name="adj" fmla="val 694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r>
                <a:rPr lang="zh-CN" altLang="en-US" dirty="0">
                  <a:solidFill>
                    <a:schemeClr val="tx1"/>
                  </a:solidFill>
                  <a:latin typeface="微软雅黑" panose="020B0503020204020204" pitchFamily="34" charset="-122"/>
                  <a:ea typeface="微软雅黑" panose="020B0503020204020204" pitchFamily="34" charset="-122"/>
                </a:rPr>
                <a:t>电子凭证</a:t>
              </a:r>
            </a:p>
          </p:txBody>
        </p:sp>
        <p:sp>
          <p:nvSpPr>
            <p:cNvPr id="10" name="文本框 9"/>
            <p:cNvSpPr txBox="1"/>
            <p:nvPr/>
          </p:nvSpPr>
          <p:spPr>
            <a:xfrm>
              <a:off x="1044101" y="1754840"/>
              <a:ext cx="1421949" cy="1656951"/>
            </a:xfrm>
            <a:prstGeom prst="rect">
              <a:avLst/>
            </a:prstGeom>
          </p:spPr>
          <p:txBody>
            <a:bodyPr wrap="square" rtlCol="0">
              <a:noAutofit/>
            </a:bodyPr>
            <a:lstStyle/>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找到要设置的商品</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商品设置</a:t>
              </a:r>
              <a:r>
                <a:rPr lang="en-US" altLang="zh-CN" sz="1000" dirty="0">
                  <a:solidFill>
                    <a:srgbClr val="000000">
                      <a:lumMod val="65000"/>
                      <a:lumOff val="35000"/>
                    </a:srgbClr>
                  </a:solidFill>
                  <a:latin typeface="Microsoft YaHei"/>
                  <a:ea typeface="Microsoft YaHei"/>
                  <a:cs typeface="Microsoft YaHei"/>
                </a:rPr>
                <a:t>3522</a:t>
              </a:r>
              <a:r>
                <a:rPr lang="zh-CN" altLang="en-US" sz="1000" dirty="0">
                  <a:solidFill>
                    <a:srgbClr val="000000">
                      <a:lumMod val="65000"/>
                      <a:lumOff val="35000"/>
                    </a:srgbClr>
                  </a:solidFill>
                  <a:latin typeface="Microsoft YaHei"/>
                  <a:ea typeface="Microsoft YaHei"/>
                  <a:cs typeface="Microsoft YaHei"/>
                </a:rPr>
                <a:t>标</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设置商品扩展结构，设定运输方式</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设置退款策略</a:t>
              </a:r>
              <a:endParaRPr lang="en-US" altLang="zh-CN" sz="1000" dirty="0">
                <a:solidFill>
                  <a:srgbClr val="000000">
                    <a:lumMod val="65000"/>
                    <a:lumOff val="35000"/>
                  </a:srgbClr>
                </a:solidFill>
                <a:latin typeface="Microsoft YaHei"/>
                <a:ea typeface="Microsoft YaHei"/>
                <a:cs typeface="Microsoft YaHei"/>
              </a:endParaRPr>
            </a:p>
          </p:txBody>
        </p:sp>
        <p:sp>
          <p:nvSpPr>
            <p:cNvPr id="81" name="文本框 80"/>
            <p:cNvSpPr txBox="1"/>
            <p:nvPr/>
          </p:nvSpPr>
          <p:spPr>
            <a:xfrm>
              <a:off x="2444393" y="1764811"/>
              <a:ext cx="1421949" cy="1656951"/>
            </a:xfrm>
            <a:prstGeom prst="rect">
              <a:avLst/>
            </a:prstGeom>
          </p:spPr>
          <p:txBody>
            <a:bodyPr wrap="square" rtlCol="0">
              <a:noAutofit/>
            </a:bodyPr>
            <a:lstStyle/>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设置详情页面显示“电子凭证”收货方式按钮</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en-US" altLang="zh-CN" sz="1000" dirty="0">
                  <a:solidFill>
                    <a:srgbClr val="000000">
                      <a:lumMod val="65000"/>
                      <a:lumOff val="35000"/>
                    </a:srgbClr>
                  </a:solidFill>
                  <a:latin typeface="Microsoft YaHei"/>
                  <a:ea typeface="Microsoft YaHei"/>
                  <a:cs typeface="Microsoft YaHei"/>
                </a:rPr>
                <a:t>……</a:t>
              </a:r>
              <a:endParaRPr lang="zh-CN" altLang="en-US" sz="1000" dirty="0">
                <a:solidFill>
                  <a:srgbClr val="000000">
                    <a:lumMod val="65000"/>
                    <a:lumOff val="35000"/>
                  </a:srgbClr>
                </a:solidFill>
                <a:latin typeface="Microsoft YaHei"/>
                <a:ea typeface="Microsoft YaHei"/>
                <a:cs typeface="Microsoft YaHei"/>
              </a:endParaRPr>
            </a:p>
          </p:txBody>
        </p:sp>
        <p:sp>
          <p:nvSpPr>
            <p:cNvPr id="82" name="文本框 81"/>
            <p:cNvSpPr txBox="1"/>
            <p:nvPr/>
          </p:nvSpPr>
          <p:spPr>
            <a:xfrm>
              <a:off x="3855513" y="1751966"/>
              <a:ext cx="1421949" cy="1656951"/>
            </a:xfrm>
            <a:prstGeom prst="rect">
              <a:avLst/>
            </a:prstGeom>
          </p:spPr>
          <p:txBody>
            <a:bodyPr wrap="square" rtlCol="0">
              <a:noAutofit/>
            </a:bodyPr>
            <a:lstStyle/>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设置“电子凭证”生效条件</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设置电子凭证物流履约方式</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设置电子凭证拆单方式</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设置是否可以退款</a:t>
              </a:r>
            </a:p>
          </p:txBody>
        </p:sp>
        <p:sp>
          <p:nvSpPr>
            <p:cNvPr id="83" name="文本框 82"/>
            <p:cNvSpPr txBox="1"/>
            <p:nvPr/>
          </p:nvSpPr>
          <p:spPr>
            <a:xfrm>
              <a:off x="5342437" y="1728689"/>
              <a:ext cx="1421949" cy="1656951"/>
            </a:xfrm>
            <a:prstGeom prst="rect">
              <a:avLst/>
            </a:prstGeom>
          </p:spPr>
          <p:txBody>
            <a:bodyPr wrap="square" rtlCol="0">
              <a:noAutofit/>
            </a:bodyPr>
            <a:lstStyle/>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设置“电子凭证”生效条件</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设置电子凭证不做物流拆单</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设置电子凭证运费</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en-US" altLang="zh-CN" sz="1000" dirty="0">
                  <a:solidFill>
                    <a:srgbClr val="000000">
                      <a:lumMod val="65000"/>
                      <a:lumOff val="35000"/>
                    </a:srgbClr>
                  </a:solidFill>
                  <a:latin typeface="Microsoft YaHei"/>
                  <a:ea typeface="Microsoft YaHei"/>
                  <a:cs typeface="Microsoft YaHei"/>
                </a:rPr>
                <a:t>……</a:t>
              </a:r>
              <a:endParaRPr lang="zh-CN" altLang="en-US" sz="1000" dirty="0">
                <a:solidFill>
                  <a:srgbClr val="000000">
                    <a:lumMod val="65000"/>
                    <a:lumOff val="35000"/>
                  </a:srgbClr>
                </a:solidFill>
                <a:latin typeface="Microsoft YaHei"/>
                <a:ea typeface="Microsoft YaHei"/>
                <a:cs typeface="Microsoft YaHei"/>
              </a:endParaRPr>
            </a:p>
          </p:txBody>
        </p:sp>
        <p:sp>
          <p:nvSpPr>
            <p:cNvPr id="84" name="文本框 83"/>
            <p:cNvSpPr txBox="1"/>
            <p:nvPr/>
          </p:nvSpPr>
          <p:spPr>
            <a:xfrm>
              <a:off x="6782559" y="1699294"/>
              <a:ext cx="1421949" cy="1656951"/>
            </a:xfrm>
            <a:prstGeom prst="rect">
              <a:avLst/>
            </a:prstGeom>
          </p:spPr>
          <p:txBody>
            <a:bodyPr wrap="square" rtlCol="0">
              <a:noAutofit/>
            </a:bodyPr>
            <a:lstStyle/>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设置凭证发码格式</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设置码商对接信息</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zh-CN" altLang="en-US" sz="1000" dirty="0">
                  <a:solidFill>
                    <a:srgbClr val="000000">
                      <a:lumMod val="65000"/>
                      <a:lumOff val="35000"/>
                    </a:srgbClr>
                  </a:solidFill>
                  <a:latin typeface="Microsoft YaHei"/>
                  <a:ea typeface="Microsoft YaHei"/>
                  <a:cs typeface="Microsoft YaHei"/>
                </a:rPr>
                <a:t>设置履约物流方式</a:t>
              </a:r>
              <a:endParaRPr lang="en-US" altLang="zh-CN" sz="1000" dirty="0">
                <a:solidFill>
                  <a:srgbClr val="000000">
                    <a:lumMod val="65000"/>
                    <a:lumOff val="35000"/>
                  </a:srgbClr>
                </a:solidFill>
                <a:latin typeface="Microsoft YaHei"/>
                <a:ea typeface="Microsoft YaHei"/>
                <a:cs typeface="Microsoft YaHei"/>
              </a:endParaRPr>
            </a:p>
            <a:p>
              <a:pPr marL="180975" indent="-180975">
                <a:lnSpc>
                  <a:spcPct val="150000"/>
                </a:lnSpc>
                <a:buFont typeface="+mj-lt"/>
                <a:buAutoNum type="arabicPeriod"/>
              </a:pPr>
              <a:r>
                <a:rPr lang="en-US" altLang="zh-CN" sz="1000" dirty="0">
                  <a:solidFill>
                    <a:srgbClr val="000000">
                      <a:lumMod val="65000"/>
                      <a:lumOff val="35000"/>
                    </a:srgbClr>
                  </a:solidFill>
                  <a:latin typeface="Microsoft YaHei"/>
                  <a:ea typeface="Microsoft YaHei"/>
                  <a:cs typeface="Microsoft YaHei"/>
                </a:rPr>
                <a:t>……</a:t>
              </a:r>
              <a:endParaRPr lang="zh-CN" altLang="en-US" sz="1000" dirty="0">
                <a:solidFill>
                  <a:srgbClr val="000000">
                    <a:lumMod val="65000"/>
                    <a:lumOff val="35000"/>
                  </a:srgbClr>
                </a:solidFill>
                <a:latin typeface="Microsoft YaHei"/>
                <a:ea typeface="Microsoft YaHei"/>
                <a:cs typeface="Microsoft YaHei"/>
              </a:endParaRPr>
            </a:p>
          </p:txBody>
        </p:sp>
      </p:grpSp>
      <p:grpSp>
        <p:nvGrpSpPr>
          <p:cNvPr id="7" name="组合 6"/>
          <p:cNvGrpSpPr/>
          <p:nvPr/>
        </p:nvGrpSpPr>
        <p:grpSpPr>
          <a:xfrm>
            <a:off x="1050825" y="1307786"/>
            <a:ext cx="7109748" cy="2154070"/>
            <a:chOff x="1044101" y="1341403"/>
            <a:chExt cx="7109748" cy="2154070"/>
          </a:xfrm>
        </p:grpSpPr>
        <p:grpSp>
          <p:nvGrpSpPr>
            <p:cNvPr id="5" name="组合 4"/>
            <p:cNvGrpSpPr/>
            <p:nvPr/>
          </p:nvGrpSpPr>
          <p:grpSpPr>
            <a:xfrm>
              <a:off x="1044102" y="1356554"/>
              <a:ext cx="7109747" cy="2138919"/>
              <a:chOff x="1199745" y="844230"/>
              <a:chExt cx="7109747" cy="4104000"/>
            </a:xfrm>
          </p:grpSpPr>
          <p:cxnSp>
            <p:nvCxnSpPr>
              <p:cNvPr id="60" name="直接连接符 59"/>
              <p:cNvCxnSpPr/>
              <p:nvPr/>
            </p:nvCxnSpPr>
            <p:spPr>
              <a:xfrm>
                <a:off x="2621694" y="844230"/>
                <a:ext cx="0" cy="4104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64" name="直接连接符 63"/>
              <p:cNvCxnSpPr/>
              <p:nvPr/>
            </p:nvCxnSpPr>
            <p:spPr>
              <a:xfrm>
                <a:off x="4043643" y="844230"/>
                <a:ext cx="0" cy="4104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65" name="直接连接符 64"/>
              <p:cNvCxnSpPr/>
              <p:nvPr/>
            </p:nvCxnSpPr>
            <p:spPr>
              <a:xfrm>
                <a:off x="5465592" y="844230"/>
                <a:ext cx="0" cy="4104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67" name="直接连接符 66"/>
              <p:cNvCxnSpPr/>
              <p:nvPr/>
            </p:nvCxnSpPr>
            <p:spPr>
              <a:xfrm>
                <a:off x="6887541" y="844230"/>
                <a:ext cx="0" cy="4104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70" name="直接连接符 69"/>
              <p:cNvCxnSpPr/>
              <p:nvPr/>
            </p:nvCxnSpPr>
            <p:spPr>
              <a:xfrm>
                <a:off x="8309492" y="844230"/>
                <a:ext cx="0" cy="4104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71" name="直接连接符 70"/>
              <p:cNvCxnSpPr/>
              <p:nvPr/>
            </p:nvCxnSpPr>
            <p:spPr>
              <a:xfrm>
                <a:off x="1199745" y="844230"/>
                <a:ext cx="0" cy="4104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grpSp>
        <p:grpSp>
          <p:nvGrpSpPr>
            <p:cNvPr id="6" name="组合 5"/>
            <p:cNvGrpSpPr/>
            <p:nvPr/>
          </p:nvGrpSpPr>
          <p:grpSpPr>
            <a:xfrm>
              <a:off x="1044101" y="1341403"/>
              <a:ext cx="7109748" cy="302511"/>
              <a:chOff x="1044101" y="1341403"/>
              <a:chExt cx="7109748" cy="302511"/>
            </a:xfrm>
          </p:grpSpPr>
          <p:grpSp>
            <p:nvGrpSpPr>
              <p:cNvPr id="4" name="组合 3"/>
              <p:cNvGrpSpPr/>
              <p:nvPr/>
            </p:nvGrpSpPr>
            <p:grpSpPr>
              <a:xfrm>
                <a:off x="1044102" y="1354159"/>
                <a:ext cx="7109747" cy="289755"/>
                <a:chOff x="1199745" y="841835"/>
                <a:chExt cx="7109747" cy="289755"/>
              </a:xfrm>
            </p:grpSpPr>
            <p:cxnSp>
              <p:nvCxnSpPr>
                <p:cNvPr id="59" name="直接连接符 58"/>
                <p:cNvCxnSpPr/>
                <p:nvPr/>
              </p:nvCxnSpPr>
              <p:spPr>
                <a:xfrm>
                  <a:off x="1199745" y="1126410"/>
                  <a:ext cx="7109747" cy="518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sp>
              <p:nvSpPr>
                <p:cNvPr id="61" name="矩形 60"/>
                <p:cNvSpPr/>
                <p:nvPr/>
              </p:nvSpPr>
              <p:spPr>
                <a:xfrm>
                  <a:off x="1459929" y="841835"/>
                  <a:ext cx="800219" cy="276999"/>
                </a:xfrm>
                <a:prstGeom prst="rect">
                  <a:avLst/>
                </a:prstGeom>
              </p:spPr>
              <p:txBody>
                <a:bodyPr wrap="none">
                  <a:spAutoFit/>
                </a:bodyPr>
                <a:lstStyle/>
                <a:p>
                  <a:r>
                    <a:rPr lang="zh-CN" altLang="en-US" sz="1200" b="1" dirty="0">
                      <a:solidFill>
                        <a:srgbClr val="3333CC"/>
                      </a:solidFill>
                      <a:latin typeface="+mn-ea"/>
                    </a:rPr>
                    <a:t>商品发布</a:t>
                  </a:r>
                  <a:endParaRPr lang="zh-CN" altLang="en-US" sz="1200" dirty="0"/>
                </a:p>
              </p:txBody>
            </p:sp>
            <p:sp>
              <p:nvSpPr>
                <p:cNvPr id="62" name="矩形 61"/>
                <p:cNvSpPr/>
                <p:nvPr/>
              </p:nvSpPr>
              <p:spPr>
                <a:xfrm>
                  <a:off x="2880826" y="841835"/>
                  <a:ext cx="800219" cy="276999"/>
                </a:xfrm>
                <a:prstGeom prst="rect">
                  <a:avLst/>
                </a:prstGeom>
              </p:spPr>
              <p:txBody>
                <a:bodyPr wrap="none">
                  <a:spAutoFit/>
                </a:bodyPr>
                <a:lstStyle/>
                <a:p>
                  <a:r>
                    <a:rPr lang="zh-CN" altLang="en-US" sz="1200" b="1" dirty="0">
                      <a:solidFill>
                        <a:srgbClr val="3333CC"/>
                      </a:solidFill>
                      <a:latin typeface="+mn-ea"/>
                    </a:rPr>
                    <a:t>详情系统</a:t>
                  </a:r>
                  <a:endParaRPr lang="zh-CN" altLang="en-US" sz="1200" dirty="0"/>
                </a:p>
              </p:txBody>
            </p:sp>
            <p:sp>
              <p:nvSpPr>
                <p:cNvPr id="63" name="矩形 62"/>
                <p:cNvSpPr/>
                <p:nvPr/>
              </p:nvSpPr>
              <p:spPr>
                <a:xfrm>
                  <a:off x="4301723" y="841835"/>
                  <a:ext cx="800219" cy="276999"/>
                </a:xfrm>
                <a:prstGeom prst="rect">
                  <a:avLst/>
                </a:prstGeom>
              </p:spPr>
              <p:txBody>
                <a:bodyPr wrap="none">
                  <a:spAutoFit/>
                </a:bodyPr>
                <a:lstStyle/>
                <a:p>
                  <a:r>
                    <a:rPr lang="zh-CN" altLang="en-US" sz="1200" b="1" dirty="0">
                      <a:solidFill>
                        <a:srgbClr val="3333CC"/>
                      </a:solidFill>
                      <a:latin typeface="+mn-ea"/>
                    </a:rPr>
                    <a:t>下单系统</a:t>
                  </a:r>
                  <a:endParaRPr lang="zh-CN" altLang="en-US" sz="1200" dirty="0"/>
                </a:p>
              </p:txBody>
            </p:sp>
            <p:sp>
              <p:nvSpPr>
                <p:cNvPr id="66" name="矩形 65"/>
                <p:cNvSpPr/>
                <p:nvPr/>
              </p:nvSpPr>
              <p:spPr>
                <a:xfrm>
                  <a:off x="5722620" y="841835"/>
                  <a:ext cx="800219" cy="276999"/>
                </a:xfrm>
                <a:prstGeom prst="rect">
                  <a:avLst/>
                </a:prstGeom>
              </p:spPr>
              <p:txBody>
                <a:bodyPr wrap="none">
                  <a:spAutoFit/>
                </a:bodyPr>
                <a:lstStyle/>
                <a:p>
                  <a:r>
                    <a:rPr lang="zh-CN" altLang="en-US" sz="1200" b="1" dirty="0">
                      <a:solidFill>
                        <a:srgbClr val="3333CC"/>
                      </a:solidFill>
                      <a:latin typeface="+mn-ea"/>
                    </a:rPr>
                    <a:t>物流系统</a:t>
                  </a:r>
                  <a:endParaRPr lang="zh-CN" altLang="en-US" sz="1200" dirty="0"/>
                </a:p>
              </p:txBody>
            </p:sp>
            <p:sp>
              <p:nvSpPr>
                <p:cNvPr id="68" name="矩形 67"/>
                <p:cNvSpPr/>
                <p:nvPr/>
              </p:nvSpPr>
              <p:spPr>
                <a:xfrm>
                  <a:off x="7143516" y="841835"/>
                  <a:ext cx="800219" cy="276999"/>
                </a:xfrm>
                <a:prstGeom prst="rect">
                  <a:avLst/>
                </a:prstGeom>
              </p:spPr>
              <p:txBody>
                <a:bodyPr wrap="none">
                  <a:spAutoFit/>
                </a:bodyPr>
                <a:lstStyle/>
                <a:p>
                  <a:r>
                    <a:rPr lang="zh-CN" altLang="en-US" sz="1200" b="1" dirty="0">
                      <a:solidFill>
                        <a:srgbClr val="3333CC"/>
                      </a:solidFill>
                      <a:latin typeface="+mn-ea"/>
                    </a:rPr>
                    <a:t>履约系统</a:t>
                  </a:r>
                  <a:endParaRPr lang="zh-CN" altLang="en-US" sz="1200" dirty="0"/>
                </a:p>
              </p:txBody>
            </p:sp>
          </p:grpSp>
          <p:cxnSp>
            <p:nvCxnSpPr>
              <p:cNvPr id="74" name="直接连接符 73"/>
              <p:cNvCxnSpPr/>
              <p:nvPr/>
            </p:nvCxnSpPr>
            <p:spPr>
              <a:xfrm>
                <a:off x="1044101" y="1341403"/>
                <a:ext cx="7109747" cy="518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grpSp>
        <p:cxnSp>
          <p:nvCxnSpPr>
            <p:cNvPr id="76" name="直接连接符 75"/>
            <p:cNvCxnSpPr/>
            <p:nvPr/>
          </p:nvCxnSpPr>
          <p:spPr>
            <a:xfrm>
              <a:off x="1044101" y="3487073"/>
              <a:ext cx="7109747" cy="518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grpSp>
      <p:sp>
        <p:nvSpPr>
          <p:cNvPr id="12" name="圆角矩形 11"/>
          <p:cNvSpPr/>
          <p:nvPr/>
        </p:nvSpPr>
        <p:spPr>
          <a:xfrm>
            <a:off x="1136317" y="3575480"/>
            <a:ext cx="1230366" cy="431744"/>
          </a:xfrm>
          <a:prstGeom prst="roundRect">
            <a:avLst>
              <a:gd name="adj" fmla="val 857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Sell</a:t>
            </a:r>
            <a:r>
              <a:rPr lang="zh-CN" altLang="en-US" sz="1200" dirty="0">
                <a:latin typeface="微软雅黑" panose="020B0503020204020204" pitchFamily="34" charset="-122"/>
                <a:ea typeface="微软雅黑" panose="020B0503020204020204" pitchFamily="34" charset="-122"/>
              </a:rPr>
              <a:t>配置页面</a:t>
            </a:r>
          </a:p>
        </p:txBody>
      </p:sp>
      <p:sp>
        <p:nvSpPr>
          <p:cNvPr id="87" name="圆角矩形 86"/>
          <p:cNvSpPr/>
          <p:nvPr/>
        </p:nvSpPr>
        <p:spPr>
          <a:xfrm>
            <a:off x="2573506" y="3575480"/>
            <a:ext cx="1230366" cy="431744"/>
          </a:xfrm>
          <a:prstGeom prst="roundRect">
            <a:avLst>
              <a:gd name="adj" fmla="val 857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详情配置页面</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代码扩展方式</a:t>
            </a:r>
          </a:p>
        </p:txBody>
      </p:sp>
      <p:sp>
        <p:nvSpPr>
          <p:cNvPr id="88" name="圆角矩形 87"/>
          <p:cNvSpPr/>
          <p:nvPr/>
        </p:nvSpPr>
        <p:spPr>
          <a:xfrm>
            <a:off x="4010695" y="3575480"/>
            <a:ext cx="1230366" cy="431744"/>
          </a:xfrm>
          <a:prstGeom prst="roundRect">
            <a:avLst>
              <a:gd name="adj" fmla="val 857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代码扩展方式</a:t>
            </a:r>
          </a:p>
        </p:txBody>
      </p:sp>
      <p:sp>
        <p:nvSpPr>
          <p:cNvPr id="89" name="圆角矩形 88"/>
          <p:cNvSpPr/>
          <p:nvPr/>
        </p:nvSpPr>
        <p:spPr>
          <a:xfrm>
            <a:off x="5447884" y="3575480"/>
            <a:ext cx="1230366" cy="431744"/>
          </a:xfrm>
          <a:prstGeom prst="roundRect">
            <a:avLst>
              <a:gd name="adj" fmla="val 857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物流配置页面</a:t>
            </a:r>
            <a:endParaRPr lang="en-US" altLang="zh-CN" sz="1200" dirty="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代码扩展方式</a:t>
            </a:r>
          </a:p>
        </p:txBody>
      </p:sp>
      <p:sp>
        <p:nvSpPr>
          <p:cNvPr id="90" name="圆角矩形 89"/>
          <p:cNvSpPr/>
          <p:nvPr/>
        </p:nvSpPr>
        <p:spPr>
          <a:xfrm>
            <a:off x="6885074" y="3575480"/>
            <a:ext cx="1230366" cy="431744"/>
          </a:xfrm>
          <a:prstGeom prst="roundRect">
            <a:avLst>
              <a:gd name="adj" fmla="val 8579"/>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代码扩展方式</a:t>
            </a:r>
          </a:p>
        </p:txBody>
      </p:sp>
      <p:sp>
        <p:nvSpPr>
          <p:cNvPr id="13" name="椭圆 12"/>
          <p:cNvSpPr/>
          <p:nvPr/>
        </p:nvSpPr>
        <p:spPr>
          <a:xfrm>
            <a:off x="1020178" y="4166008"/>
            <a:ext cx="1506383" cy="39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业务片段信息分散在各系统</a:t>
            </a:r>
          </a:p>
        </p:txBody>
      </p:sp>
      <p:sp>
        <p:nvSpPr>
          <p:cNvPr id="92" name="椭圆 91"/>
          <p:cNvSpPr/>
          <p:nvPr/>
        </p:nvSpPr>
        <p:spPr>
          <a:xfrm>
            <a:off x="2548219" y="4166008"/>
            <a:ext cx="2171699" cy="39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业务规则解释方式多样（规则、代码）</a:t>
            </a:r>
          </a:p>
        </p:txBody>
      </p:sp>
      <p:sp>
        <p:nvSpPr>
          <p:cNvPr id="93" name="椭圆 92"/>
          <p:cNvSpPr/>
          <p:nvPr/>
        </p:nvSpPr>
        <p:spPr>
          <a:xfrm>
            <a:off x="4646038" y="4166008"/>
            <a:ext cx="1969915" cy="39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在多个系统中重复配置规则</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编写代码</a:t>
            </a:r>
          </a:p>
        </p:txBody>
      </p:sp>
      <p:sp>
        <p:nvSpPr>
          <p:cNvPr id="94" name="椭圆 93"/>
          <p:cNvSpPr/>
          <p:nvPr/>
        </p:nvSpPr>
        <p:spPr>
          <a:xfrm>
            <a:off x="6535271" y="4166008"/>
            <a:ext cx="1835524" cy="396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没有统一业务管理视角</a:t>
            </a:r>
          </a:p>
        </p:txBody>
      </p:sp>
      <p:sp>
        <p:nvSpPr>
          <p:cNvPr id="15" name="文本框 14"/>
          <p:cNvSpPr txBox="1"/>
          <p:nvPr/>
        </p:nvSpPr>
        <p:spPr>
          <a:xfrm>
            <a:off x="0" y="4721480"/>
            <a:ext cx="9144000" cy="422020"/>
          </a:xfrm>
          <a:prstGeom prst="rect">
            <a:avLst/>
          </a:prstGeom>
          <a:solidFill>
            <a:srgbClr val="C00000"/>
          </a:solidFill>
        </p:spPr>
        <p:txBody>
          <a:bodyPr wrap="none" rtlCol="0" anchor="ctr">
            <a:noAutofit/>
          </a:bodyPr>
          <a:lstStyle/>
          <a:p>
            <a:pPr marL="0" indent="0" algn="ctr">
              <a:buNone/>
            </a:pPr>
            <a:r>
              <a:rPr lang="en-US" altLang="zh-CN" sz="1400" dirty="0">
                <a:solidFill>
                  <a:schemeClr val="bg1"/>
                </a:solidFill>
                <a:latin typeface="Microsoft YaHei"/>
                <a:ea typeface="Microsoft YaHei"/>
                <a:cs typeface="Microsoft YaHei"/>
              </a:rPr>
              <a:t>1</a:t>
            </a:r>
            <a:r>
              <a:rPr lang="zh-CN" altLang="en-US" sz="1400" dirty="0">
                <a:solidFill>
                  <a:schemeClr val="bg1"/>
                </a:solidFill>
                <a:latin typeface="Microsoft YaHei"/>
                <a:ea typeface="Microsoft YaHei"/>
                <a:cs typeface="Microsoft YaHei"/>
              </a:rPr>
              <a:t>）全链路管理不等同于各系统配置界面汇总  </a:t>
            </a:r>
            <a:r>
              <a:rPr lang="en-US" altLang="zh-CN" sz="1400" dirty="0">
                <a:solidFill>
                  <a:schemeClr val="bg1"/>
                </a:solidFill>
                <a:latin typeface="Microsoft YaHei"/>
                <a:ea typeface="Microsoft YaHei"/>
                <a:cs typeface="Microsoft YaHei"/>
              </a:rPr>
              <a:t>2</a:t>
            </a:r>
            <a:r>
              <a:rPr lang="zh-CN" altLang="en-US" sz="1400" dirty="0">
                <a:solidFill>
                  <a:schemeClr val="bg1"/>
                </a:solidFill>
                <a:latin typeface="Microsoft YaHei"/>
                <a:ea typeface="Microsoft YaHei"/>
                <a:cs typeface="Microsoft YaHei"/>
              </a:rPr>
              <a:t>）业务规则应在一处定义，各系统解释执行 </a:t>
            </a:r>
            <a:r>
              <a:rPr lang="en-US" altLang="zh-CN" sz="1400" dirty="0">
                <a:solidFill>
                  <a:schemeClr val="bg1"/>
                </a:solidFill>
                <a:latin typeface="Microsoft YaHei"/>
                <a:ea typeface="Microsoft YaHei"/>
                <a:cs typeface="Microsoft YaHei"/>
              </a:rPr>
              <a:t>3</a:t>
            </a:r>
            <a:r>
              <a:rPr lang="zh-CN" altLang="en-US" sz="1400" dirty="0">
                <a:solidFill>
                  <a:schemeClr val="bg1"/>
                </a:solidFill>
                <a:latin typeface="Microsoft YaHei"/>
                <a:ea typeface="Microsoft YaHei"/>
                <a:cs typeface="Microsoft YaHei"/>
              </a:rPr>
              <a:t>）配置</a:t>
            </a:r>
            <a:r>
              <a:rPr lang="en-US" altLang="zh-CN" sz="1400" dirty="0">
                <a:solidFill>
                  <a:schemeClr val="bg1"/>
                </a:solidFill>
                <a:latin typeface="Microsoft YaHei"/>
                <a:ea typeface="Microsoft YaHei"/>
                <a:cs typeface="Microsoft YaHei"/>
              </a:rPr>
              <a:t>/</a:t>
            </a:r>
            <a:r>
              <a:rPr lang="zh-CN" altLang="en-US" sz="1400" dirty="0">
                <a:solidFill>
                  <a:schemeClr val="bg1"/>
                </a:solidFill>
                <a:latin typeface="Microsoft YaHei"/>
                <a:ea typeface="Microsoft YaHei"/>
                <a:cs typeface="Microsoft YaHei"/>
              </a:rPr>
              <a:t>执行规范统一</a:t>
            </a:r>
          </a:p>
        </p:txBody>
      </p:sp>
      <p:sp>
        <p:nvSpPr>
          <p:cNvPr name="文本框 84" id="95"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500944478"/>
      </p:ext>
    </p:extLst>
  </p:cSld>
  <p:clrMapOvr>
    <a:masterClrMapping/>
  </p:clrMapOvr>
  <p:transition spd="med" advTm="36604"/>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276272"/>
            <a:ext cx="9144000" cy="382622"/>
          </a:xfrm>
          <a:prstGeom prst="rect">
            <a:avLst/>
          </a:prstGeom>
          <a:solidFill>
            <a:schemeClr val="bg1"/>
          </a:solidFill>
          <a:ln w="22225">
            <a:solidFill>
              <a:srgbClr val="C00000"/>
            </a:solidFill>
          </a:ln>
        </p:spPr>
        <p:txBody>
          <a:bodyPr wrap="none" rtlCol="0" anchor="ctr">
            <a:noAutofit/>
          </a:bodyPr>
          <a:lstStyle/>
          <a:p>
            <a:pPr marL="0" indent="0" algn="ctr">
              <a:buNone/>
            </a:pPr>
            <a:r>
              <a:rPr lang="zh-CN" altLang="en-US" sz="1800" dirty="0">
                <a:solidFill>
                  <a:srgbClr val="C00000"/>
                </a:solidFill>
                <a:latin typeface="Microsoft YaHei"/>
                <a:ea typeface="Microsoft YaHei"/>
                <a:cs typeface="Microsoft YaHei"/>
              </a:rPr>
              <a:t>总体背景介绍 </a:t>
            </a:r>
            <a:r>
              <a:rPr lang="en-US" altLang="zh-CN" sz="1800" dirty="0">
                <a:solidFill>
                  <a:srgbClr val="C00000"/>
                </a:solidFill>
                <a:latin typeface="Microsoft YaHei"/>
                <a:ea typeface="Microsoft YaHei"/>
                <a:cs typeface="Microsoft YaHei"/>
              </a:rPr>
              <a:t>&amp;</a:t>
            </a:r>
            <a:r>
              <a:rPr lang="zh-CN" altLang="en-US" sz="1800" dirty="0">
                <a:solidFill>
                  <a:srgbClr val="C00000"/>
                </a:solidFill>
                <a:latin typeface="Microsoft YaHei"/>
                <a:ea typeface="Microsoft YaHei"/>
                <a:cs typeface="Microsoft YaHei"/>
              </a:rPr>
              <a:t> 面临的业务痛点</a:t>
            </a:r>
          </a:p>
        </p:txBody>
      </p:sp>
      <p:sp>
        <p:nvSpPr>
          <p:cNvPr name="文本框 2" id="3"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26376655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212B37C-52C7-8B41-A91D-51C1A1D1DFD9}"/>
              </a:ext>
            </a:extLst>
          </p:cNvPr>
          <p:cNvGrpSpPr/>
          <p:nvPr/>
        </p:nvGrpSpPr>
        <p:grpSpPr>
          <a:xfrm>
            <a:off x="506027" y="630314"/>
            <a:ext cx="8362764" cy="4193587"/>
            <a:chOff x="408373" y="736846"/>
            <a:chExt cx="8362764" cy="4193587"/>
          </a:xfrm>
        </p:grpSpPr>
        <p:sp>
          <p:nvSpPr>
            <p:cNvPr id="32" name="矩形 31">
              <a:extLst>
                <a:ext uri="{FF2B5EF4-FFF2-40B4-BE49-F238E27FC236}">
                  <a16:creationId xmlns:a16="http://schemas.microsoft.com/office/drawing/2014/main" id="{B0FAC83D-09C4-0B48-A531-4A6C157614F4}"/>
                </a:ext>
              </a:extLst>
            </p:cNvPr>
            <p:cNvSpPr/>
            <p:nvPr/>
          </p:nvSpPr>
          <p:spPr>
            <a:xfrm>
              <a:off x="408373" y="736846"/>
              <a:ext cx="8362764" cy="419358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94" name="组合 193">
              <a:extLst>
                <a:ext uri="{FF2B5EF4-FFF2-40B4-BE49-F238E27FC236}">
                  <a16:creationId xmlns:a16="http://schemas.microsoft.com/office/drawing/2014/main" id="{80017CD5-A36E-C44F-994B-56E3663F7A98}"/>
                </a:ext>
              </a:extLst>
            </p:cNvPr>
            <p:cNvGrpSpPr/>
            <p:nvPr/>
          </p:nvGrpSpPr>
          <p:grpSpPr>
            <a:xfrm>
              <a:off x="940605" y="3720826"/>
              <a:ext cx="6188168" cy="466874"/>
              <a:chOff x="710910" y="1833879"/>
              <a:chExt cx="6657082" cy="536999"/>
            </a:xfrm>
          </p:grpSpPr>
          <p:sp>
            <p:nvSpPr>
              <p:cNvPr id="195" name="右箭头 194">
                <a:extLst>
                  <a:ext uri="{FF2B5EF4-FFF2-40B4-BE49-F238E27FC236}">
                    <a16:creationId xmlns:a16="http://schemas.microsoft.com/office/drawing/2014/main" id="{69DD07D3-486A-FB41-B32A-0DE5045C8AB1}"/>
                  </a:ext>
                </a:extLst>
              </p:cNvPr>
              <p:cNvSpPr/>
              <p:nvPr/>
            </p:nvSpPr>
            <p:spPr>
              <a:xfrm rot="16200000">
                <a:off x="68472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6" name="右箭头 195">
                <a:extLst>
                  <a:ext uri="{FF2B5EF4-FFF2-40B4-BE49-F238E27FC236}">
                    <a16:creationId xmlns:a16="http://schemas.microsoft.com/office/drawing/2014/main" id="{FB0982E2-AB6B-2145-9567-C14F1081B826}"/>
                  </a:ext>
                </a:extLst>
              </p:cNvPr>
              <p:cNvSpPr/>
              <p:nvPr/>
            </p:nvSpPr>
            <p:spPr>
              <a:xfrm rot="16200000">
                <a:off x="194723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7" name="右箭头 196">
                <a:extLst>
                  <a:ext uri="{FF2B5EF4-FFF2-40B4-BE49-F238E27FC236}">
                    <a16:creationId xmlns:a16="http://schemas.microsoft.com/office/drawing/2014/main" id="{5AFFC56A-DB37-2640-BC73-45B368982FFD}"/>
                  </a:ext>
                </a:extLst>
              </p:cNvPr>
              <p:cNvSpPr/>
              <p:nvPr/>
            </p:nvSpPr>
            <p:spPr>
              <a:xfrm rot="16200000">
                <a:off x="4914387"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8" name="右箭头 197">
                <a:extLst>
                  <a:ext uri="{FF2B5EF4-FFF2-40B4-BE49-F238E27FC236}">
                    <a16:creationId xmlns:a16="http://schemas.microsoft.com/office/drawing/2014/main" id="{B5EB0D84-22F6-BA4C-92A5-F6CC44AC6CEB}"/>
                  </a:ext>
                </a:extLst>
              </p:cNvPr>
              <p:cNvSpPr/>
              <p:nvPr/>
            </p:nvSpPr>
            <p:spPr>
              <a:xfrm rot="16200000">
                <a:off x="685717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9" name="组合 28">
              <a:extLst>
                <a:ext uri="{FF2B5EF4-FFF2-40B4-BE49-F238E27FC236}">
                  <a16:creationId xmlns:a16="http://schemas.microsoft.com/office/drawing/2014/main" id="{EA96283D-8350-9941-A3AC-E23E73A162B5}"/>
                </a:ext>
              </a:extLst>
            </p:cNvPr>
            <p:cNvGrpSpPr/>
            <p:nvPr/>
          </p:nvGrpSpPr>
          <p:grpSpPr>
            <a:xfrm>
              <a:off x="940605" y="2284535"/>
              <a:ext cx="6188168" cy="466874"/>
              <a:chOff x="710910" y="1833879"/>
              <a:chExt cx="6657082" cy="536999"/>
            </a:xfrm>
          </p:grpSpPr>
          <p:sp>
            <p:nvSpPr>
              <p:cNvPr id="27" name="右箭头 26">
                <a:extLst>
                  <a:ext uri="{FF2B5EF4-FFF2-40B4-BE49-F238E27FC236}">
                    <a16:creationId xmlns:a16="http://schemas.microsoft.com/office/drawing/2014/main" id="{3B687D3E-E41F-504D-9C60-0481EF95B893}"/>
                  </a:ext>
                </a:extLst>
              </p:cNvPr>
              <p:cNvSpPr/>
              <p:nvPr/>
            </p:nvSpPr>
            <p:spPr>
              <a:xfrm rot="16200000">
                <a:off x="68472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0" name="右箭头 189">
                <a:extLst>
                  <a:ext uri="{FF2B5EF4-FFF2-40B4-BE49-F238E27FC236}">
                    <a16:creationId xmlns:a16="http://schemas.microsoft.com/office/drawing/2014/main" id="{135AFC69-C4CF-6B4C-8F7C-812F634364CC}"/>
                  </a:ext>
                </a:extLst>
              </p:cNvPr>
              <p:cNvSpPr/>
              <p:nvPr/>
            </p:nvSpPr>
            <p:spPr>
              <a:xfrm rot="16200000">
                <a:off x="194723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1" name="右箭头 190">
                <a:extLst>
                  <a:ext uri="{FF2B5EF4-FFF2-40B4-BE49-F238E27FC236}">
                    <a16:creationId xmlns:a16="http://schemas.microsoft.com/office/drawing/2014/main" id="{ED6EFB2F-5518-0248-8976-E53F98BA1E5F}"/>
                  </a:ext>
                </a:extLst>
              </p:cNvPr>
              <p:cNvSpPr/>
              <p:nvPr/>
            </p:nvSpPr>
            <p:spPr>
              <a:xfrm rot="16200000">
                <a:off x="4914387"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2" name="右箭头 191">
                <a:extLst>
                  <a:ext uri="{FF2B5EF4-FFF2-40B4-BE49-F238E27FC236}">
                    <a16:creationId xmlns:a16="http://schemas.microsoft.com/office/drawing/2014/main" id="{5DCD8E5A-FFCA-784E-B270-0FF968D77994}"/>
                  </a:ext>
                </a:extLst>
              </p:cNvPr>
              <p:cNvSpPr/>
              <p:nvPr/>
            </p:nvSpPr>
            <p:spPr>
              <a:xfrm rot="16200000">
                <a:off x="685717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93" name="圆角矩形 92">
              <a:extLst>
                <a:ext uri="{FF2B5EF4-FFF2-40B4-BE49-F238E27FC236}">
                  <a16:creationId xmlns:a16="http://schemas.microsoft.com/office/drawing/2014/main" id="{E2CA76B3-F97F-1E46-969D-972162AF94B8}"/>
                </a:ext>
              </a:extLst>
            </p:cNvPr>
            <p:cNvSpPr/>
            <p:nvPr/>
          </p:nvSpPr>
          <p:spPr>
            <a:xfrm>
              <a:off x="459504" y="4227769"/>
              <a:ext cx="7055752" cy="670263"/>
            </a:xfrm>
            <a:prstGeom prst="roundRect">
              <a:avLst>
                <a:gd name="adj" fmla="val 333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平台</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06" name="矩形 105">
              <a:extLst>
                <a:ext uri="{FF2B5EF4-FFF2-40B4-BE49-F238E27FC236}">
                  <a16:creationId xmlns:a16="http://schemas.microsoft.com/office/drawing/2014/main" id="{1BCF8181-9501-A946-BDB4-E60AF0984042}"/>
                </a:ext>
              </a:extLst>
            </p:cNvPr>
            <p:cNvSpPr/>
            <p:nvPr/>
          </p:nvSpPr>
          <p:spPr>
            <a:xfrm>
              <a:off x="872325" y="4367137"/>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Shop</a:t>
              </a:r>
            </a:p>
          </p:txBody>
        </p:sp>
        <p:sp>
          <p:nvSpPr>
            <p:cNvPr id="107" name="矩形 106">
              <a:extLst>
                <a:ext uri="{FF2B5EF4-FFF2-40B4-BE49-F238E27FC236}">
                  <a16:creationId xmlns:a16="http://schemas.microsoft.com/office/drawing/2014/main" id="{C5FE8D5C-3E60-F741-9DA5-F654BD624153}"/>
                </a:ext>
              </a:extLst>
            </p:cNvPr>
            <p:cNvSpPr/>
            <p:nvPr/>
          </p:nvSpPr>
          <p:spPr>
            <a:xfrm>
              <a:off x="1645493" y="4367136"/>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Sell</a:t>
              </a:r>
            </a:p>
          </p:txBody>
        </p:sp>
        <p:sp>
          <p:nvSpPr>
            <p:cNvPr id="108" name="矩形 107">
              <a:extLst>
                <a:ext uri="{FF2B5EF4-FFF2-40B4-BE49-F238E27FC236}">
                  <a16:creationId xmlns:a16="http://schemas.microsoft.com/office/drawing/2014/main" id="{733C980C-1093-5F45-90FD-41509272FDD7}"/>
                </a:ext>
              </a:extLst>
            </p:cNvPr>
            <p:cNvSpPr/>
            <p:nvPr/>
          </p:nvSpPr>
          <p:spPr>
            <a:xfrm>
              <a:off x="2418662" y="4367135"/>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Item Center</a:t>
              </a:r>
            </a:p>
          </p:txBody>
        </p:sp>
        <p:sp>
          <p:nvSpPr>
            <p:cNvPr id="109" name="矩形 108">
              <a:extLst>
                <a:ext uri="{FF2B5EF4-FFF2-40B4-BE49-F238E27FC236}">
                  <a16:creationId xmlns:a16="http://schemas.microsoft.com/office/drawing/2014/main" id="{88A49766-037D-0444-ACED-D683719F4590}"/>
                </a:ext>
              </a:extLst>
            </p:cNvPr>
            <p:cNvSpPr/>
            <p:nvPr/>
          </p:nvSpPr>
          <p:spPr>
            <a:xfrm>
              <a:off x="3191830" y="4363701"/>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Carts</a:t>
              </a:r>
            </a:p>
          </p:txBody>
        </p:sp>
        <p:sp>
          <p:nvSpPr>
            <p:cNvPr id="110" name="矩形 109">
              <a:extLst>
                <a:ext uri="{FF2B5EF4-FFF2-40B4-BE49-F238E27FC236}">
                  <a16:creationId xmlns:a16="http://schemas.microsoft.com/office/drawing/2014/main" id="{5260E349-5A32-C34F-9544-B6665F9FF9D2}"/>
                </a:ext>
              </a:extLst>
            </p:cNvPr>
            <p:cNvSpPr/>
            <p:nvPr/>
          </p:nvSpPr>
          <p:spPr>
            <a:xfrm>
              <a:off x="3964998" y="4363700"/>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Buy</a:t>
              </a:r>
            </a:p>
          </p:txBody>
        </p:sp>
        <p:sp>
          <p:nvSpPr>
            <p:cNvPr id="112" name="矩形 111">
              <a:extLst>
                <a:ext uri="{FF2B5EF4-FFF2-40B4-BE49-F238E27FC236}">
                  <a16:creationId xmlns:a16="http://schemas.microsoft.com/office/drawing/2014/main" id="{D9EAD9EF-2023-F14A-8D5A-5B30528F53C6}"/>
                </a:ext>
              </a:extLst>
            </p:cNvPr>
            <p:cNvSpPr/>
            <p:nvPr/>
          </p:nvSpPr>
          <p:spPr>
            <a:xfrm>
              <a:off x="4738167" y="4363700"/>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TP</a:t>
              </a:r>
            </a:p>
          </p:txBody>
        </p:sp>
        <p:sp>
          <p:nvSpPr>
            <p:cNvPr id="113" name="矩形 112">
              <a:extLst>
                <a:ext uri="{FF2B5EF4-FFF2-40B4-BE49-F238E27FC236}">
                  <a16:creationId xmlns:a16="http://schemas.microsoft.com/office/drawing/2014/main" id="{C94DA8BC-F393-5746-91AE-C52EA485BF00}"/>
                </a:ext>
              </a:extLst>
            </p:cNvPr>
            <p:cNvSpPr/>
            <p:nvPr/>
          </p:nvSpPr>
          <p:spPr>
            <a:xfrm>
              <a:off x="5511333" y="4363700"/>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UMP</a:t>
              </a:r>
            </a:p>
          </p:txBody>
        </p:sp>
        <p:sp>
          <p:nvSpPr>
            <p:cNvPr id="114" name="矩形 113">
              <a:extLst>
                <a:ext uri="{FF2B5EF4-FFF2-40B4-BE49-F238E27FC236}">
                  <a16:creationId xmlns:a16="http://schemas.microsoft.com/office/drawing/2014/main" id="{87FC26AD-4670-ED4E-AF65-3380636BED40}"/>
                </a:ext>
              </a:extLst>
            </p:cNvPr>
            <p:cNvSpPr/>
            <p:nvPr/>
          </p:nvSpPr>
          <p:spPr>
            <a:xfrm>
              <a:off x="6716578" y="4358906"/>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Pay</a:t>
              </a:r>
            </a:p>
          </p:txBody>
        </p:sp>
        <p:sp>
          <p:nvSpPr>
            <p:cNvPr id="14" name="文本框 13">
              <a:extLst>
                <a:ext uri="{FF2B5EF4-FFF2-40B4-BE49-F238E27FC236}">
                  <a16:creationId xmlns:a16="http://schemas.microsoft.com/office/drawing/2014/main" id="{5FC94535-4F95-6447-89A6-498914739557}"/>
                </a:ext>
              </a:extLst>
            </p:cNvPr>
            <p:cNvSpPr txBox="1"/>
            <p:nvPr/>
          </p:nvSpPr>
          <p:spPr>
            <a:xfrm>
              <a:off x="6150696" y="4293934"/>
              <a:ext cx="643682" cy="353899"/>
            </a:xfrm>
            <a:prstGeom prst="rect">
              <a:avLst/>
            </a:prstGeom>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prstClr val="white"/>
                  </a:solidFill>
                  <a:effectLst/>
                  <a:uLnTx/>
                  <a:uFillTx/>
                  <a:latin typeface="Microsoft YaHei"/>
                  <a:ea typeface="Microsoft YaHei"/>
                  <a:cs typeface="Microsoft YaHei"/>
                </a:rPr>
                <a:t>……..</a:t>
              </a:r>
              <a:endParaRPr kumimoji="1" lang="zh-CN" altLang="en-US" sz="1400" b="1"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grpSp>
          <p:nvGrpSpPr>
            <p:cNvPr id="19" name="组合 18">
              <a:extLst>
                <a:ext uri="{FF2B5EF4-FFF2-40B4-BE49-F238E27FC236}">
                  <a16:creationId xmlns:a16="http://schemas.microsoft.com/office/drawing/2014/main" id="{D0298E1A-39D7-B047-A874-7C44C062ED16}"/>
                </a:ext>
              </a:extLst>
            </p:cNvPr>
            <p:cNvGrpSpPr/>
            <p:nvPr/>
          </p:nvGrpSpPr>
          <p:grpSpPr>
            <a:xfrm>
              <a:off x="462734" y="2773394"/>
              <a:ext cx="7055752" cy="949908"/>
              <a:chOff x="443883" y="2228295"/>
              <a:chExt cx="7590408" cy="1181648"/>
            </a:xfrm>
          </p:grpSpPr>
          <p:sp>
            <p:nvSpPr>
              <p:cNvPr id="12" name="圆角矩形 11">
                <a:extLst>
                  <a:ext uri="{FF2B5EF4-FFF2-40B4-BE49-F238E27FC236}">
                    <a16:creationId xmlns:a16="http://schemas.microsoft.com/office/drawing/2014/main" id="{22BF0D82-7276-204F-B05C-FB12A0C6510B}"/>
                  </a:ext>
                </a:extLst>
              </p:cNvPr>
              <p:cNvSpPr/>
              <p:nvPr/>
            </p:nvSpPr>
            <p:spPr>
              <a:xfrm>
                <a:off x="443883" y="2228295"/>
                <a:ext cx="7590408" cy="1181648"/>
              </a:xfrm>
              <a:prstGeom prst="roundRect">
                <a:avLst>
                  <a:gd name="adj" fmla="val 333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商业能力库</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 name="椭圆 16">
                <a:extLst>
                  <a:ext uri="{FF2B5EF4-FFF2-40B4-BE49-F238E27FC236}">
                    <a16:creationId xmlns:a16="http://schemas.microsoft.com/office/drawing/2014/main" id="{34A7A287-75C7-004F-B2AE-EA0427E37CEC}"/>
                  </a:ext>
                </a:extLst>
              </p:cNvPr>
              <p:cNvSpPr/>
              <p:nvPr/>
            </p:nvSpPr>
            <p:spPr>
              <a:xfrm>
                <a:off x="836031" y="2296342"/>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担保</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交易</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16" name="椭圆 115">
                <a:extLst>
                  <a:ext uri="{FF2B5EF4-FFF2-40B4-BE49-F238E27FC236}">
                    <a16:creationId xmlns:a16="http://schemas.microsoft.com/office/drawing/2014/main" id="{450AB7BC-E35C-2B40-B4E1-DA87F11DD6E9}"/>
                  </a:ext>
                </a:extLst>
              </p:cNvPr>
              <p:cNvSpPr/>
              <p:nvPr/>
            </p:nvSpPr>
            <p:spPr>
              <a:xfrm>
                <a:off x="1273548" y="2841931"/>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预售</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交易</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17" name="椭圆 116">
                <a:extLst>
                  <a:ext uri="{FF2B5EF4-FFF2-40B4-BE49-F238E27FC236}">
                    <a16:creationId xmlns:a16="http://schemas.microsoft.com/office/drawing/2014/main" id="{59B59E91-2D3A-8246-A134-7795DF2A629E}"/>
                  </a:ext>
                </a:extLst>
              </p:cNvPr>
              <p:cNvSpPr/>
              <p:nvPr/>
            </p:nvSpPr>
            <p:spPr>
              <a:xfrm>
                <a:off x="3620931" y="2359127"/>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单品</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优惠</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18" name="椭圆 117">
                <a:extLst>
                  <a:ext uri="{FF2B5EF4-FFF2-40B4-BE49-F238E27FC236}">
                    <a16:creationId xmlns:a16="http://schemas.microsoft.com/office/drawing/2014/main" id="{6378BDAC-CF7A-A34A-8415-A797D174A4D5}"/>
                  </a:ext>
                </a:extLst>
              </p:cNvPr>
              <p:cNvSpPr/>
              <p:nvPr/>
            </p:nvSpPr>
            <p:spPr>
              <a:xfrm>
                <a:off x="6350247" y="2343785"/>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分成</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结算</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39" name="椭圆 138">
                <a:extLst>
                  <a:ext uri="{FF2B5EF4-FFF2-40B4-BE49-F238E27FC236}">
                    <a16:creationId xmlns:a16="http://schemas.microsoft.com/office/drawing/2014/main" id="{13BFA6C0-AC2B-E447-B9FC-916EC355EB54}"/>
                  </a:ext>
                </a:extLst>
              </p:cNvPr>
              <p:cNvSpPr/>
              <p:nvPr/>
            </p:nvSpPr>
            <p:spPr>
              <a:xfrm>
                <a:off x="4175837" y="2858690"/>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跨店</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优惠</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0" name="椭圆 139">
                <a:extLst>
                  <a:ext uri="{FF2B5EF4-FFF2-40B4-BE49-F238E27FC236}">
                    <a16:creationId xmlns:a16="http://schemas.microsoft.com/office/drawing/2014/main" id="{A33E9F7D-E88A-9F48-96B2-7BDCB2FE95DE}"/>
                  </a:ext>
                </a:extLst>
              </p:cNvPr>
              <p:cNvSpPr/>
              <p:nvPr/>
            </p:nvSpPr>
            <p:spPr>
              <a:xfrm>
                <a:off x="2206068" y="2343785"/>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区域</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商品</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1" name="椭圆 140">
                <a:extLst>
                  <a:ext uri="{FF2B5EF4-FFF2-40B4-BE49-F238E27FC236}">
                    <a16:creationId xmlns:a16="http://schemas.microsoft.com/office/drawing/2014/main" id="{C31803B7-B743-FB44-BD15-DE3141D2B08A}"/>
                  </a:ext>
                </a:extLst>
              </p:cNvPr>
              <p:cNvSpPr/>
              <p:nvPr/>
            </p:nvSpPr>
            <p:spPr>
              <a:xfrm>
                <a:off x="2845470" y="2843386"/>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组合</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商品</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3" name="椭圆 142">
                <a:extLst>
                  <a:ext uri="{FF2B5EF4-FFF2-40B4-BE49-F238E27FC236}">
                    <a16:creationId xmlns:a16="http://schemas.microsoft.com/office/drawing/2014/main" id="{8EF71B51-0A6D-0243-AFAA-2B948A4506A7}"/>
                  </a:ext>
                </a:extLst>
              </p:cNvPr>
              <p:cNvSpPr/>
              <p:nvPr/>
            </p:nvSpPr>
            <p:spPr>
              <a:xfrm>
                <a:off x="4935385" y="2343785"/>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线下</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支付</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4" name="椭圆 143">
                <a:extLst>
                  <a:ext uri="{FF2B5EF4-FFF2-40B4-BE49-F238E27FC236}">
                    <a16:creationId xmlns:a16="http://schemas.microsoft.com/office/drawing/2014/main" id="{30DA1557-BE1B-1A4A-8578-FCC954F322E5}"/>
                  </a:ext>
                </a:extLst>
              </p:cNvPr>
              <p:cNvSpPr/>
              <p:nvPr/>
            </p:nvSpPr>
            <p:spPr>
              <a:xfrm>
                <a:off x="5690552" y="2849517"/>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佣金</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结算</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5" name="文本框 144">
                <a:extLst>
                  <a:ext uri="{FF2B5EF4-FFF2-40B4-BE49-F238E27FC236}">
                    <a16:creationId xmlns:a16="http://schemas.microsoft.com/office/drawing/2014/main" id="{9F9DD1F6-89BA-4747-BAC1-226674B31AF6}"/>
                  </a:ext>
                </a:extLst>
              </p:cNvPr>
              <p:cNvSpPr txBox="1"/>
              <p:nvPr/>
            </p:nvSpPr>
            <p:spPr>
              <a:xfrm>
                <a:off x="7071099" y="2871512"/>
                <a:ext cx="692458" cy="386863"/>
              </a:xfrm>
              <a:prstGeom prst="rect">
                <a:avLst/>
              </a:prstGeom>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prstClr val="white"/>
                    </a:solidFill>
                    <a:effectLst/>
                    <a:uLnTx/>
                    <a:uFillTx/>
                    <a:latin typeface="Microsoft YaHei"/>
                    <a:ea typeface="Microsoft YaHei"/>
                    <a:cs typeface="Microsoft YaHei"/>
                  </a:rPr>
                  <a:t>……..</a:t>
                </a:r>
                <a:endParaRPr kumimoji="1" lang="zh-CN" altLang="en-US" sz="1400" b="1"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grpSp>
        <p:sp>
          <p:nvSpPr>
            <p:cNvPr id="21" name="十字形 20">
              <a:extLst>
                <a:ext uri="{FF2B5EF4-FFF2-40B4-BE49-F238E27FC236}">
                  <a16:creationId xmlns:a16="http://schemas.microsoft.com/office/drawing/2014/main" id="{2584CB04-A6A9-9B42-8F4F-BDD4C4F587FA}"/>
                </a:ext>
              </a:extLst>
            </p:cNvPr>
            <p:cNvSpPr/>
            <p:nvPr/>
          </p:nvSpPr>
          <p:spPr>
            <a:xfrm>
              <a:off x="4069362" y="1666240"/>
              <a:ext cx="404646" cy="324753"/>
            </a:xfrm>
            <a:prstGeom prst="plus">
              <a:avLst>
                <a:gd name="adj" fmla="val 4068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1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7" name="圆角矩形 146">
              <a:extLst>
                <a:ext uri="{FF2B5EF4-FFF2-40B4-BE49-F238E27FC236}">
                  <a16:creationId xmlns:a16="http://schemas.microsoft.com/office/drawing/2014/main" id="{A004497A-D552-1E44-8620-2DEF33BB605A}"/>
                </a:ext>
              </a:extLst>
            </p:cNvPr>
            <p:cNvSpPr/>
            <p:nvPr/>
          </p:nvSpPr>
          <p:spPr>
            <a:xfrm>
              <a:off x="462734" y="1373420"/>
              <a:ext cx="3505495" cy="902374"/>
            </a:xfrm>
            <a:prstGeom prst="roundRect">
              <a:avLst>
                <a:gd name="adj" fmla="val 333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业务定制</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2" name="文本框 171">
              <a:extLst>
                <a:ext uri="{FF2B5EF4-FFF2-40B4-BE49-F238E27FC236}">
                  <a16:creationId xmlns:a16="http://schemas.microsoft.com/office/drawing/2014/main" id="{5BC92FA0-FE8E-6143-B775-58FEAAF64B16}"/>
                </a:ext>
              </a:extLst>
            </p:cNvPr>
            <p:cNvSpPr txBox="1"/>
            <p:nvPr/>
          </p:nvSpPr>
          <p:spPr>
            <a:xfrm>
              <a:off x="3343799" y="1929196"/>
              <a:ext cx="643682" cy="295431"/>
            </a:xfrm>
            <a:prstGeom prst="rect">
              <a:avLst/>
            </a:prstGeom>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sz="1100" b="1" i="0" u="none" strike="noStrike" kern="1200" cap="none" spc="0" normalizeH="0" baseline="0" noProof="0" dirty="0">
                  <a:ln>
                    <a:noFill/>
                  </a:ln>
                  <a:solidFill>
                    <a:prstClr val="white"/>
                  </a:solidFill>
                  <a:effectLst/>
                  <a:uLnTx/>
                  <a:uFillTx/>
                  <a:latin typeface="Microsoft YaHei"/>
                  <a:ea typeface="Microsoft YaHei"/>
                  <a:cs typeface="Microsoft YaHei"/>
                </a:rPr>
                <a:t>……</a:t>
              </a:r>
              <a:endParaRPr kumimoji="1" lang="zh-CN" altLang="en-US" sz="1100" b="1"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sp>
          <p:nvSpPr>
            <p:cNvPr id="20" name="矩形 19">
              <a:extLst>
                <a:ext uri="{FF2B5EF4-FFF2-40B4-BE49-F238E27FC236}">
                  <a16:creationId xmlns:a16="http://schemas.microsoft.com/office/drawing/2014/main" id="{D46E0A6D-BCAE-F846-8A03-A071802C369A}"/>
                </a:ext>
              </a:extLst>
            </p:cNvPr>
            <p:cNvSpPr/>
            <p:nvPr/>
          </p:nvSpPr>
          <p:spPr>
            <a:xfrm>
              <a:off x="875555"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天猫通用</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4" name="矩形 173">
              <a:extLst>
                <a:ext uri="{FF2B5EF4-FFF2-40B4-BE49-F238E27FC236}">
                  <a16:creationId xmlns:a16="http://schemas.microsoft.com/office/drawing/2014/main" id="{C09A7907-AC26-2D4B-A2FE-8FAF780B259E}"/>
                </a:ext>
              </a:extLst>
            </p:cNvPr>
            <p:cNvSpPr/>
            <p:nvPr/>
          </p:nvSpPr>
          <p:spPr>
            <a:xfrm>
              <a:off x="876077" y="1864083"/>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盒马</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5" name="矩形 174">
              <a:extLst>
                <a:ext uri="{FF2B5EF4-FFF2-40B4-BE49-F238E27FC236}">
                  <a16:creationId xmlns:a16="http://schemas.microsoft.com/office/drawing/2014/main" id="{06889397-AC9C-6845-A94D-58DF05AD8BC7}"/>
                </a:ext>
              </a:extLst>
            </p:cNvPr>
            <p:cNvSpPr/>
            <p:nvPr/>
          </p:nvSpPr>
          <p:spPr>
            <a:xfrm>
              <a:off x="1487324"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淘宝通用</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6" name="矩形 175">
              <a:extLst>
                <a:ext uri="{FF2B5EF4-FFF2-40B4-BE49-F238E27FC236}">
                  <a16:creationId xmlns:a16="http://schemas.microsoft.com/office/drawing/2014/main" id="{247E2679-7366-1D4F-BF18-35553875EAF4}"/>
                </a:ext>
              </a:extLst>
            </p:cNvPr>
            <p:cNvSpPr/>
            <p:nvPr/>
          </p:nvSpPr>
          <p:spPr>
            <a:xfrm>
              <a:off x="1487672" y="1864083"/>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天猫汽车</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7" name="矩形 176">
              <a:extLst>
                <a:ext uri="{FF2B5EF4-FFF2-40B4-BE49-F238E27FC236}">
                  <a16:creationId xmlns:a16="http://schemas.microsoft.com/office/drawing/2014/main" id="{FF0BF15D-2787-6F4C-BE99-F96F764C0B6A}"/>
                </a:ext>
              </a:extLst>
            </p:cNvPr>
            <p:cNvSpPr/>
            <p:nvPr/>
          </p:nvSpPr>
          <p:spPr>
            <a:xfrm>
              <a:off x="2099092"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大麦</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8" name="矩形 177">
              <a:extLst>
                <a:ext uri="{FF2B5EF4-FFF2-40B4-BE49-F238E27FC236}">
                  <a16:creationId xmlns:a16="http://schemas.microsoft.com/office/drawing/2014/main" id="{A9684A2A-2736-D144-A53C-3FBD40E533CF}"/>
                </a:ext>
              </a:extLst>
            </p:cNvPr>
            <p:cNvSpPr/>
            <p:nvPr/>
          </p:nvSpPr>
          <p:spPr>
            <a:xfrm>
              <a:off x="2099267" y="1864083"/>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阿里通信</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9" name="矩形 178">
              <a:extLst>
                <a:ext uri="{FF2B5EF4-FFF2-40B4-BE49-F238E27FC236}">
                  <a16:creationId xmlns:a16="http://schemas.microsoft.com/office/drawing/2014/main" id="{1D5B2238-7BEE-0D46-8591-6DB7EDE503E1}"/>
                </a:ext>
              </a:extLst>
            </p:cNvPr>
            <p:cNvSpPr/>
            <p:nvPr/>
          </p:nvSpPr>
          <p:spPr>
            <a:xfrm>
              <a:off x="2710861"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村淘</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0" name="矩形 179">
              <a:extLst>
                <a:ext uri="{FF2B5EF4-FFF2-40B4-BE49-F238E27FC236}">
                  <a16:creationId xmlns:a16="http://schemas.microsoft.com/office/drawing/2014/main" id="{4261E1D4-6992-354A-8BE3-C3D5180A0FA5}"/>
                </a:ext>
              </a:extLst>
            </p:cNvPr>
            <p:cNvSpPr/>
            <p:nvPr/>
          </p:nvSpPr>
          <p:spPr>
            <a:xfrm>
              <a:off x="3322631"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天猫超市</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1" name="矩形 180">
              <a:extLst>
                <a:ext uri="{FF2B5EF4-FFF2-40B4-BE49-F238E27FC236}">
                  <a16:creationId xmlns:a16="http://schemas.microsoft.com/office/drawing/2014/main" id="{EC454A37-864B-CE4D-A06A-4F7CB9735C2B}"/>
                </a:ext>
              </a:extLst>
            </p:cNvPr>
            <p:cNvSpPr/>
            <p:nvPr/>
          </p:nvSpPr>
          <p:spPr>
            <a:xfrm>
              <a:off x="2710861" y="1864083"/>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零售通</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3" name="圆角矩形 172">
              <a:extLst>
                <a:ext uri="{FF2B5EF4-FFF2-40B4-BE49-F238E27FC236}">
                  <a16:creationId xmlns:a16="http://schemas.microsoft.com/office/drawing/2014/main" id="{428A6FC9-7342-3B4F-A72C-EF907CC8F1AA}"/>
                </a:ext>
              </a:extLst>
            </p:cNvPr>
            <p:cNvSpPr/>
            <p:nvPr/>
          </p:nvSpPr>
          <p:spPr>
            <a:xfrm>
              <a:off x="4634733" y="1376217"/>
              <a:ext cx="2880624" cy="902374"/>
            </a:xfrm>
            <a:prstGeom prst="roundRect">
              <a:avLst>
                <a:gd name="adj" fmla="val 333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3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工具产品</a:t>
              </a:r>
              <a:endParaRPr kumimoji="1" lang="zh-CN" altLang="en-US" sz="13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2" name="矩形 181">
              <a:extLst>
                <a:ext uri="{FF2B5EF4-FFF2-40B4-BE49-F238E27FC236}">
                  <a16:creationId xmlns:a16="http://schemas.microsoft.com/office/drawing/2014/main" id="{E5E4C1E1-86C7-9142-ABAF-070D0DFB8796}"/>
                </a:ext>
              </a:extLst>
            </p:cNvPr>
            <p:cNvSpPr/>
            <p:nvPr/>
          </p:nvSpPr>
          <p:spPr>
            <a:xfrm>
              <a:off x="5053850" y="1460572"/>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导购宝</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3" name="矩形 182">
              <a:extLst>
                <a:ext uri="{FF2B5EF4-FFF2-40B4-BE49-F238E27FC236}">
                  <a16:creationId xmlns:a16="http://schemas.microsoft.com/office/drawing/2014/main" id="{4B3BC54F-5458-1B4A-BA79-CFB2021F0B31}"/>
                </a:ext>
              </a:extLst>
            </p:cNvPr>
            <p:cNvSpPr/>
            <p:nvPr/>
          </p:nvSpPr>
          <p:spPr>
            <a:xfrm>
              <a:off x="5665378" y="1460572"/>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N</a:t>
              </a: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元任选</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4" name="矩形 183">
              <a:extLst>
                <a:ext uri="{FF2B5EF4-FFF2-40B4-BE49-F238E27FC236}">
                  <a16:creationId xmlns:a16="http://schemas.microsoft.com/office/drawing/2014/main" id="{0F7D9943-142B-0346-A08E-472A2DB4FA6E}"/>
                </a:ext>
              </a:extLst>
            </p:cNvPr>
            <p:cNvSpPr/>
            <p:nvPr/>
          </p:nvSpPr>
          <p:spPr>
            <a:xfrm>
              <a:off x="5053849" y="1862175"/>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花呗免息</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5" name="矩形 184">
              <a:extLst>
                <a:ext uri="{FF2B5EF4-FFF2-40B4-BE49-F238E27FC236}">
                  <a16:creationId xmlns:a16="http://schemas.microsoft.com/office/drawing/2014/main" id="{6FA8BF36-0EF4-BE46-A06F-42FDBC655168}"/>
                </a:ext>
              </a:extLst>
            </p:cNvPr>
            <p:cNvSpPr/>
            <p:nvPr/>
          </p:nvSpPr>
          <p:spPr>
            <a:xfrm>
              <a:off x="5667104" y="1862175"/>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免息券</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6" name="矩形 185">
              <a:extLst>
                <a:ext uri="{FF2B5EF4-FFF2-40B4-BE49-F238E27FC236}">
                  <a16:creationId xmlns:a16="http://schemas.microsoft.com/office/drawing/2014/main" id="{E4781D6E-5D7B-164F-BF05-CD8F744C2841}"/>
                </a:ext>
              </a:extLst>
            </p:cNvPr>
            <p:cNvSpPr/>
            <p:nvPr/>
          </p:nvSpPr>
          <p:spPr>
            <a:xfrm>
              <a:off x="6276906" y="1460572"/>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天猫拼团</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7" name="矩形 186">
              <a:extLst>
                <a:ext uri="{FF2B5EF4-FFF2-40B4-BE49-F238E27FC236}">
                  <a16:creationId xmlns:a16="http://schemas.microsoft.com/office/drawing/2014/main" id="{135A89E8-720B-FB4F-8BF9-FC0AB4CBEDE1}"/>
                </a:ext>
              </a:extLst>
            </p:cNvPr>
            <p:cNvSpPr/>
            <p:nvPr/>
          </p:nvSpPr>
          <p:spPr>
            <a:xfrm>
              <a:off x="6280360" y="1862175"/>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淘必中</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8" name="矩形 187">
              <a:extLst>
                <a:ext uri="{FF2B5EF4-FFF2-40B4-BE49-F238E27FC236}">
                  <a16:creationId xmlns:a16="http://schemas.microsoft.com/office/drawing/2014/main" id="{ED824BF9-CEA3-1040-9740-EEB791DB467B}"/>
                </a:ext>
              </a:extLst>
            </p:cNvPr>
            <p:cNvSpPr/>
            <p:nvPr/>
          </p:nvSpPr>
          <p:spPr>
            <a:xfrm>
              <a:off x="6888433" y="1460572"/>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店铺</a:t>
              </a:r>
              <a:r>
                <a:rPr kumimoji="1" lang="en-US" altLang="zh-Han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VIP</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9" name="文本框 188">
              <a:extLst>
                <a:ext uri="{FF2B5EF4-FFF2-40B4-BE49-F238E27FC236}">
                  <a16:creationId xmlns:a16="http://schemas.microsoft.com/office/drawing/2014/main" id="{69308673-9D5D-0D46-846C-12CA6D537624}"/>
                </a:ext>
              </a:extLst>
            </p:cNvPr>
            <p:cNvSpPr txBox="1"/>
            <p:nvPr/>
          </p:nvSpPr>
          <p:spPr>
            <a:xfrm>
              <a:off x="6838948" y="1875473"/>
              <a:ext cx="643682" cy="295431"/>
            </a:xfrm>
            <a:prstGeom prst="rect">
              <a:avLst/>
            </a:prstGeom>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sz="1100" b="1" i="0" u="none" strike="noStrike" kern="1200" cap="none" spc="0" normalizeH="0" baseline="0" noProof="0" dirty="0">
                  <a:ln>
                    <a:noFill/>
                  </a:ln>
                  <a:solidFill>
                    <a:prstClr val="white"/>
                  </a:solidFill>
                  <a:effectLst/>
                  <a:uLnTx/>
                  <a:uFillTx/>
                  <a:latin typeface="Microsoft YaHei"/>
                  <a:ea typeface="Microsoft YaHei"/>
                  <a:cs typeface="Microsoft YaHei"/>
                </a:rPr>
                <a:t>……</a:t>
              </a:r>
              <a:endParaRPr kumimoji="1" lang="zh-CN" altLang="en-US" sz="1100" b="1"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sp>
          <p:nvSpPr>
            <p:cNvPr id="26" name="矩形 25">
              <a:extLst>
                <a:ext uri="{FF2B5EF4-FFF2-40B4-BE49-F238E27FC236}">
                  <a16:creationId xmlns:a16="http://schemas.microsoft.com/office/drawing/2014/main" id="{9424E3FE-22C3-A74E-A796-A7CEC02A06E9}"/>
                </a:ext>
              </a:extLst>
            </p:cNvPr>
            <p:cNvSpPr/>
            <p:nvPr/>
          </p:nvSpPr>
          <p:spPr>
            <a:xfrm>
              <a:off x="462734" y="2472662"/>
              <a:ext cx="7052623" cy="2364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基于商业能力</a:t>
              </a:r>
              <a:r>
                <a:rPr kumimoji="1" lang="en-US" altLang="zh-Han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SDK </a:t>
              </a:r>
              <a:r>
                <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以场景化的业务语言进行定制</a:t>
              </a:r>
            </a:p>
          </p:txBody>
        </p:sp>
        <p:sp>
          <p:nvSpPr>
            <p:cNvPr id="193" name="矩形 192">
              <a:extLst>
                <a:ext uri="{FF2B5EF4-FFF2-40B4-BE49-F238E27FC236}">
                  <a16:creationId xmlns:a16="http://schemas.microsoft.com/office/drawing/2014/main" id="{B16E6FED-5865-A44C-B1B2-71FFF009BEBB}"/>
                </a:ext>
              </a:extLst>
            </p:cNvPr>
            <p:cNvSpPr/>
            <p:nvPr/>
          </p:nvSpPr>
          <p:spPr>
            <a:xfrm>
              <a:off x="462734" y="3902180"/>
              <a:ext cx="7052623" cy="2364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基于商业能力屏蔽业务方对系统部署形态的感知</a:t>
              </a:r>
            </a:p>
          </p:txBody>
        </p:sp>
        <p:sp>
          <p:nvSpPr>
            <p:cNvPr id="33" name="矩形 32">
              <a:extLst>
                <a:ext uri="{FF2B5EF4-FFF2-40B4-BE49-F238E27FC236}">
                  <a16:creationId xmlns:a16="http://schemas.microsoft.com/office/drawing/2014/main" id="{AA558D96-B9D5-064C-A9F9-A0EDC10153F1}"/>
                </a:ext>
              </a:extLst>
            </p:cNvPr>
            <p:cNvSpPr/>
            <p:nvPr/>
          </p:nvSpPr>
          <p:spPr>
            <a:xfrm>
              <a:off x="7721851" y="827256"/>
              <a:ext cx="1023495" cy="4086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1" name="矩形 200">
              <a:extLst>
                <a:ext uri="{FF2B5EF4-FFF2-40B4-BE49-F238E27FC236}">
                  <a16:creationId xmlns:a16="http://schemas.microsoft.com/office/drawing/2014/main" id="{9EF3A037-68EB-034F-A855-2E1EA5CB22D8}"/>
                </a:ext>
              </a:extLst>
            </p:cNvPr>
            <p:cNvSpPr/>
            <p:nvPr/>
          </p:nvSpPr>
          <p:spPr>
            <a:xfrm>
              <a:off x="459504" y="822357"/>
              <a:ext cx="8285842" cy="507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矩形 33">
              <a:extLst>
                <a:ext uri="{FF2B5EF4-FFF2-40B4-BE49-F238E27FC236}">
                  <a16:creationId xmlns:a16="http://schemas.microsoft.com/office/drawing/2014/main" id="{4EFB45A4-C17A-9941-B0C0-996D92371304}"/>
                </a:ext>
              </a:extLst>
            </p:cNvPr>
            <p:cNvSpPr/>
            <p:nvPr/>
          </p:nvSpPr>
          <p:spPr>
            <a:xfrm>
              <a:off x="7805189" y="4293706"/>
              <a:ext cx="787352" cy="4805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应用</a:t>
              </a:r>
              <a:endParaRPr kumimoji="1" lang="en-US" altLang="zh-Han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99" name="矩形 198">
              <a:extLst>
                <a:ext uri="{FF2B5EF4-FFF2-40B4-BE49-F238E27FC236}">
                  <a16:creationId xmlns:a16="http://schemas.microsoft.com/office/drawing/2014/main" id="{2B285CD7-7065-EA49-9508-4CD564498154}"/>
                </a:ext>
              </a:extLst>
            </p:cNvPr>
            <p:cNvSpPr/>
            <p:nvPr/>
          </p:nvSpPr>
          <p:spPr>
            <a:xfrm>
              <a:off x="7828610" y="2898443"/>
              <a:ext cx="787352" cy="58861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商业能力管理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0" name="矩形 199">
              <a:extLst>
                <a:ext uri="{FF2B5EF4-FFF2-40B4-BE49-F238E27FC236}">
                  <a16:creationId xmlns:a16="http://schemas.microsoft.com/office/drawing/2014/main" id="{D907736F-3BF6-B64A-84F8-FC912F19810A}"/>
                </a:ext>
              </a:extLst>
            </p:cNvPr>
            <p:cNvSpPr/>
            <p:nvPr/>
          </p:nvSpPr>
          <p:spPr>
            <a:xfrm>
              <a:off x="7828610" y="1614200"/>
              <a:ext cx="787352" cy="4959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业务包</a:t>
              </a:r>
              <a:endParaRPr kumimoji="1" lang="en-US" altLang="zh-Han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2" name="矩形 201">
              <a:extLst>
                <a:ext uri="{FF2B5EF4-FFF2-40B4-BE49-F238E27FC236}">
                  <a16:creationId xmlns:a16="http://schemas.microsoft.com/office/drawing/2014/main" id="{87D31FA3-B3A7-1243-9B33-8CDC846B2EAD}"/>
                </a:ext>
              </a:extLst>
            </p:cNvPr>
            <p:cNvSpPr/>
            <p:nvPr/>
          </p:nvSpPr>
          <p:spPr>
            <a:xfrm>
              <a:off x="692446" y="914223"/>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客户管理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4" name="矩形 203">
              <a:extLst>
                <a:ext uri="{FF2B5EF4-FFF2-40B4-BE49-F238E27FC236}">
                  <a16:creationId xmlns:a16="http://schemas.microsoft.com/office/drawing/2014/main" id="{C0D2C899-ACAA-B946-AE6D-B2A16A981F97}"/>
                </a:ext>
              </a:extLst>
            </p:cNvPr>
            <p:cNvSpPr/>
            <p:nvPr/>
          </p:nvSpPr>
          <p:spPr>
            <a:xfrm>
              <a:off x="2356282" y="916522"/>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需求管理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5" name="矩形 204">
              <a:extLst>
                <a:ext uri="{FF2B5EF4-FFF2-40B4-BE49-F238E27FC236}">
                  <a16:creationId xmlns:a16="http://schemas.microsoft.com/office/drawing/2014/main" id="{7946E5DF-08ED-5F49-A695-5BA680C3BF52}"/>
                </a:ext>
              </a:extLst>
            </p:cNvPr>
            <p:cNvSpPr/>
            <p:nvPr/>
          </p:nvSpPr>
          <p:spPr>
            <a:xfrm>
              <a:off x="4000751" y="916522"/>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业务配置</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6" name="矩形 205">
              <a:extLst>
                <a:ext uri="{FF2B5EF4-FFF2-40B4-BE49-F238E27FC236}">
                  <a16:creationId xmlns:a16="http://schemas.microsoft.com/office/drawing/2014/main" id="{0BFA4569-FB7C-F54D-A6DF-849A1CAD4FFF}"/>
                </a:ext>
              </a:extLst>
            </p:cNvPr>
            <p:cNvSpPr/>
            <p:nvPr/>
          </p:nvSpPr>
          <p:spPr>
            <a:xfrm>
              <a:off x="5593755" y="920174"/>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自动化测试</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7" name="矩形 206">
              <a:extLst>
                <a:ext uri="{FF2B5EF4-FFF2-40B4-BE49-F238E27FC236}">
                  <a16:creationId xmlns:a16="http://schemas.microsoft.com/office/drawing/2014/main" id="{60B12C97-344F-0543-B691-A1B97826EE3E}"/>
                </a:ext>
              </a:extLst>
            </p:cNvPr>
            <p:cNvSpPr/>
            <p:nvPr/>
          </p:nvSpPr>
          <p:spPr>
            <a:xfrm>
              <a:off x="7299317" y="920174"/>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业务监控</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sp>
        <p:nvSpPr>
          <p:cNvPr id="75" name="标题 3">
            <a:extLst>
              <a:ext uri="{FF2B5EF4-FFF2-40B4-BE49-F238E27FC236}">
                <a16:creationId xmlns:a16="http://schemas.microsoft.com/office/drawing/2014/main" id="{489444A0-2099-D642-99B5-857DFDEB2FFE}"/>
              </a:ext>
            </a:extLst>
          </p:cNvPr>
          <p:cNvSpPr>
            <a:spLocks noGrp="1"/>
          </p:cNvSpPr>
          <p:nvPr>
            <p:ph type="title"/>
          </p:nvPr>
        </p:nvSpPr>
        <p:spPr>
          <a:xfrm>
            <a:off x="717997" y="155531"/>
            <a:ext cx="7866021" cy="409306"/>
          </a:xfrm>
        </p:spPr>
        <p:txBody>
          <a:bodyPr>
            <a:normAutofit/>
          </a:bodyPr>
          <a:lstStyle/>
          <a:p>
            <a:r>
              <a:rPr lang="zh-CN" altLang="en-US" dirty="0"/>
              <a:t>基于场景化商业能力</a:t>
            </a:r>
            <a:r>
              <a:rPr lang="en-US" altLang="zh-CN" dirty="0"/>
              <a:t>S</a:t>
            </a:r>
            <a:r>
              <a:rPr lang="en-US" altLang="zh-Hans" dirty="0"/>
              <a:t>DK</a:t>
            </a:r>
            <a:r>
              <a:rPr lang="zh-CN" altLang="en-US" dirty="0"/>
              <a:t>屏蔽业务方对底层系统部署形态的感知</a:t>
            </a:r>
            <a:endParaRPr lang="en-US" altLang="zh-CN" dirty="0"/>
          </a:p>
        </p:txBody>
      </p:sp>
      <p:sp>
        <p:nvSpPr>
          <p:cNvPr id="76" name="文本框 75">
            <a:extLst>
              <a:ext uri="{FF2B5EF4-FFF2-40B4-BE49-F238E27FC236}">
                <a16:creationId xmlns:a16="http://schemas.microsoft.com/office/drawing/2014/main" id="{B7AFF0BC-028D-7E4A-A201-0C3E0BA30DE4}"/>
              </a:ext>
            </a:extLst>
          </p:cNvPr>
          <p:cNvSpPr txBox="1"/>
          <p:nvPr/>
        </p:nvSpPr>
        <p:spPr>
          <a:xfrm>
            <a:off x="7900857" y="0"/>
            <a:ext cx="1243143" cy="221955"/>
          </a:xfrm>
          <a:prstGeom prst="rect">
            <a:avLst/>
          </a:prstGeom>
          <a:solidFill>
            <a:srgbClr val="C00000"/>
          </a:solidFill>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000" b="0" i="0" u="none" strike="noStrike" kern="1200" cap="none" spc="0" normalizeH="0" baseline="0" noProof="0" dirty="0">
                <a:ln>
                  <a:noFill/>
                </a:ln>
                <a:solidFill>
                  <a:prstClr val="white"/>
                </a:solidFill>
                <a:effectLst/>
                <a:uLnTx/>
                <a:uFillTx/>
                <a:latin typeface="Microsoft YaHei"/>
                <a:ea typeface="Microsoft YaHei"/>
                <a:cs typeface="Microsoft YaHei"/>
              </a:rPr>
              <a:t>商业能力</a:t>
            </a:r>
            <a:r>
              <a:rPr kumimoji="1" lang="en-US" altLang="zh-CN" sz="1000" b="0" i="0" u="none" strike="noStrike" kern="1200" cap="none" spc="0" normalizeH="0" baseline="0" noProof="0" dirty="0">
                <a:ln>
                  <a:noFill/>
                </a:ln>
                <a:solidFill>
                  <a:prstClr val="white"/>
                </a:solidFill>
                <a:effectLst/>
                <a:uLnTx/>
                <a:uFillTx/>
                <a:latin typeface="Microsoft YaHei"/>
                <a:ea typeface="Microsoft YaHei"/>
                <a:cs typeface="Microsoft YaHei"/>
              </a:rPr>
              <a:t>S</a:t>
            </a:r>
            <a:r>
              <a:rPr kumimoji="1" lang="en-US" altLang="zh-Hans" sz="1000" b="0" i="0" u="none" strike="noStrike" kern="1200" cap="none" spc="0" normalizeH="0" baseline="0" noProof="0" dirty="0">
                <a:ln>
                  <a:noFill/>
                </a:ln>
                <a:solidFill>
                  <a:prstClr val="white"/>
                </a:solidFill>
                <a:effectLst/>
                <a:uLnTx/>
                <a:uFillTx/>
                <a:latin typeface="Microsoft YaHei"/>
                <a:ea typeface="Microsoft YaHei"/>
                <a:cs typeface="Microsoft YaHei"/>
              </a:rPr>
              <a:t>DK</a:t>
            </a:r>
            <a:endParaRPr kumimoji="1" lang="zh-CN" altLang="en-US" sz="1000" b="0"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sp>
        <p:nvSpPr>
          <p:cNvPr name="文本框 189" id="208"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35102729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7998" y="155531"/>
            <a:ext cx="7349474" cy="409306"/>
          </a:xfrm>
        </p:spPr>
        <p:txBody>
          <a:bodyPr>
            <a:normAutofit/>
          </a:bodyPr>
          <a:lstStyle/>
          <a:p>
            <a:r>
              <a:rPr lang="zh-Hans" altLang="en-US" dirty="0"/>
              <a:t>业务定制：向面向场景化定制方式转变</a:t>
            </a:r>
            <a:endParaRPr lang="zh-CN" altLang="en-US" dirty="0"/>
          </a:p>
        </p:txBody>
      </p:sp>
      <p:grpSp>
        <p:nvGrpSpPr>
          <p:cNvPr id="166" name="组 165"/>
          <p:cNvGrpSpPr/>
          <p:nvPr/>
        </p:nvGrpSpPr>
        <p:grpSpPr>
          <a:xfrm>
            <a:off x="195305" y="795325"/>
            <a:ext cx="8771397" cy="3981121"/>
            <a:chOff x="195305" y="795325"/>
            <a:chExt cx="8771397" cy="3981121"/>
          </a:xfrm>
        </p:grpSpPr>
        <p:grpSp>
          <p:nvGrpSpPr>
            <p:cNvPr id="69" name="组 68"/>
            <p:cNvGrpSpPr/>
            <p:nvPr/>
          </p:nvGrpSpPr>
          <p:grpSpPr>
            <a:xfrm>
              <a:off x="195305" y="3221664"/>
              <a:ext cx="8712813" cy="1554782"/>
              <a:chOff x="195305" y="3221664"/>
              <a:chExt cx="8712813" cy="1554782"/>
            </a:xfrm>
          </p:grpSpPr>
          <p:grpSp>
            <p:nvGrpSpPr>
              <p:cNvPr id="66" name="组 65"/>
              <p:cNvGrpSpPr/>
              <p:nvPr/>
            </p:nvGrpSpPr>
            <p:grpSpPr>
              <a:xfrm>
                <a:off x="195305" y="3221664"/>
                <a:ext cx="7253056" cy="1554782"/>
                <a:chOff x="292963" y="3212786"/>
                <a:chExt cx="7253056" cy="1554782"/>
              </a:xfrm>
            </p:grpSpPr>
            <p:sp>
              <p:nvSpPr>
                <p:cNvPr id="5" name="矩形 4"/>
                <p:cNvSpPr/>
                <p:nvPr/>
              </p:nvSpPr>
              <p:spPr>
                <a:xfrm>
                  <a:off x="292963" y="3212786"/>
                  <a:ext cx="7253056" cy="14442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29" name="组 28"/>
                <p:cNvGrpSpPr/>
                <p:nvPr/>
              </p:nvGrpSpPr>
              <p:grpSpPr>
                <a:xfrm>
                  <a:off x="370533" y="3376306"/>
                  <a:ext cx="1828800" cy="1181141"/>
                  <a:chOff x="861134" y="3204428"/>
                  <a:chExt cx="1828800" cy="1181141"/>
                </a:xfrm>
              </p:grpSpPr>
              <p:sp>
                <p:nvSpPr>
                  <p:cNvPr id="6" name="圆角矩形 5"/>
                  <p:cNvSpPr/>
                  <p:nvPr/>
                </p:nvSpPr>
                <p:spPr>
                  <a:xfrm>
                    <a:off x="861134" y="3693111"/>
                    <a:ext cx="1828800" cy="692458"/>
                  </a:xfrm>
                  <a:prstGeom prst="roundRect">
                    <a:avLst>
                      <a:gd name="adj" fmla="val 1375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350" b="0" i="0" u="none" strike="noStrike" kern="1200" cap="none" spc="0" normalizeH="0" baseline="0" noProof="0">
                        <a:ln>
                          <a:noFill/>
                        </a:ln>
                        <a:solidFill>
                          <a:prstClr val="white"/>
                        </a:solidFill>
                        <a:effectLst/>
                        <a:uLnTx/>
                        <a:uFillTx/>
                        <a:latin typeface="Microsoft YaHei" charset="-122"/>
                        <a:ea typeface="Microsoft YaHei" charset="-122"/>
                        <a:cs typeface="Microsoft YaHei" charset="-122"/>
                      </a:rPr>
                      <a:t>交易域</a:t>
                    </a:r>
                  </a:p>
                </p:txBody>
              </p:sp>
              <p:grpSp>
                <p:nvGrpSpPr>
                  <p:cNvPr id="16" name="组 15"/>
                  <p:cNvGrpSpPr/>
                  <p:nvPr/>
                </p:nvGrpSpPr>
                <p:grpSpPr>
                  <a:xfrm>
                    <a:off x="1307217" y="3204428"/>
                    <a:ext cx="144000" cy="488373"/>
                    <a:chOff x="1200285" y="3204738"/>
                    <a:chExt cx="144000" cy="488373"/>
                  </a:xfrm>
                </p:grpSpPr>
                <p:sp>
                  <p:nvSpPr>
                    <p:cNvPr id="7" name="椭圆 6"/>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5" name="直线连接符 14"/>
                    <p:cNvCxnSpPr>
                      <a:stCxn id="7" idx="4"/>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7" name="组 16"/>
                  <p:cNvGrpSpPr/>
                  <p:nvPr/>
                </p:nvGrpSpPr>
                <p:grpSpPr>
                  <a:xfrm>
                    <a:off x="1698923" y="3204428"/>
                    <a:ext cx="144000" cy="488373"/>
                    <a:chOff x="1200285" y="3204738"/>
                    <a:chExt cx="144000" cy="488373"/>
                  </a:xfrm>
                </p:grpSpPr>
                <p:sp>
                  <p:nvSpPr>
                    <p:cNvPr id="18" name="椭圆 17"/>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9" name="直线连接符 18"/>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0" name="组 19"/>
                  <p:cNvGrpSpPr/>
                  <p:nvPr/>
                </p:nvGrpSpPr>
                <p:grpSpPr>
                  <a:xfrm>
                    <a:off x="2090629" y="3204428"/>
                    <a:ext cx="144000" cy="488373"/>
                    <a:chOff x="1200285" y="3204738"/>
                    <a:chExt cx="144000" cy="488373"/>
                  </a:xfrm>
                </p:grpSpPr>
                <p:sp>
                  <p:nvSpPr>
                    <p:cNvPr id="21" name="椭圆 20"/>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2" name="直线连接符 21"/>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3" name="组 22"/>
                  <p:cNvGrpSpPr/>
                  <p:nvPr/>
                </p:nvGrpSpPr>
                <p:grpSpPr>
                  <a:xfrm>
                    <a:off x="2482334" y="3204428"/>
                    <a:ext cx="144000" cy="488373"/>
                    <a:chOff x="1200285" y="3204738"/>
                    <a:chExt cx="144000" cy="488373"/>
                  </a:xfrm>
                </p:grpSpPr>
                <p:sp>
                  <p:nvSpPr>
                    <p:cNvPr id="24" name="椭圆 23"/>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5" name="直线连接符 24"/>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组 25"/>
                  <p:cNvGrpSpPr/>
                  <p:nvPr/>
                </p:nvGrpSpPr>
                <p:grpSpPr>
                  <a:xfrm>
                    <a:off x="915511" y="3204428"/>
                    <a:ext cx="144000" cy="488373"/>
                    <a:chOff x="1200285" y="3204738"/>
                    <a:chExt cx="144000" cy="488373"/>
                  </a:xfrm>
                </p:grpSpPr>
                <p:sp>
                  <p:nvSpPr>
                    <p:cNvPr id="27" name="椭圆 26"/>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28" name="直线连接符 27"/>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30" name="组 29"/>
                <p:cNvGrpSpPr/>
                <p:nvPr/>
              </p:nvGrpSpPr>
              <p:grpSpPr>
                <a:xfrm>
                  <a:off x="2687185" y="3376306"/>
                  <a:ext cx="1828800" cy="1181141"/>
                  <a:chOff x="861134" y="3204428"/>
                  <a:chExt cx="1828800" cy="1181141"/>
                </a:xfrm>
              </p:grpSpPr>
              <p:sp>
                <p:nvSpPr>
                  <p:cNvPr id="31" name="圆角矩形 30"/>
                  <p:cNvSpPr/>
                  <p:nvPr/>
                </p:nvSpPr>
                <p:spPr>
                  <a:xfrm>
                    <a:off x="861134" y="3693111"/>
                    <a:ext cx="1828800" cy="692458"/>
                  </a:xfrm>
                  <a:prstGeom prst="roundRect">
                    <a:avLst>
                      <a:gd name="adj" fmla="val 1375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350"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商品域</a:t>
                    </a:r>
                  </a:p>
                </p:txBody>
              </p:sp>
              <p:grpSp>
                <p:nvGrpSpPr>
                  <p:cNvPr id="32" name="组 31"/>
                  <p:cNvGrpSpPr/>
                  <p:nvPr/>
                </p:nvGrpSpPr>
                <p:grpSpPr>
                  <a:xfrm>
                    <a:off x="1307217" y="3204428"/>
                    <a:ext cx="144000" cy="488373"/>
                    <a:chOff x="1200285" y="3204738"/>
                    <a:chExt cx="144000" cy="488373"/>
                  </a:xfrm>
                </p:grpSpPr>
                <p:sp>
                  <p:nvSpPr>
                    <p:cNvPr id="45" name="椭圆 44"/>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46" name="直线连接符 45"/>
                    <p:cNvCxnSpPr>
                      <a:stCxn id="35" idx="4"/>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3" name="组 32"/>
                  <p:cNvGrpSpPr/>
                  <p:nvPr/>
                </p:nvGrpSpPr>
                <p:grpSpPr>
                  <a:xfrm>
                    <a:off x="1698923" y="3204428"/>
                    <a:ext cx="144000" cy="488373"/>
                    <a:chOff x="1200285" y="3204738"/>
                    <a:chExt cx="144000" cy="488373"/>
                  </a:xfrm>
                </p:grpSpPr>
                <p:sp>
                  <p:nvSpPr>
                    <p:cNvPr id="43" name="椭圆 42"/>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44" name="直线连接符 43"/>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组 33"/>
                  <p:cNvGrpSpPr/>
                  <p:nvPr/>
                </p:nvGrpSpPr>
                <p:grpSpPr>
                  <a:xfrm>
                    <a:off x="2090629" y="3204428"/>
                    <a:ext cx="144000" cy="488373"/>
                    <a:chOff x="1200285" y="3204738"/>
                    <a:chExt cx="144000" cy="488373"/>
                  </a:xfrm>
                </p:grpSpPr>
                <p:sp>
                  <p:nvSpPr>
                    <p:cNvPr id="41" name="椭圆 40"/>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42" name="直线连接符 41"/>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5" name="组 34"/>
                  <p:cNvGrpSpPr/>
                  <p:nvPr/>
                </p:nvGrpSpPr>
                <p:grpSpPr>
                  <a:xfrm>
                    <a:off x="2482334" y="3204428"/>
                    <a:ext cx="144000" cy="488373"/>
                    <a:chOff x="1200285" y="3204738"/>
                    <a:chExt cx="144000" cy="488373"/>
                  </a:xfrm>
                </p:grpSpPr>
                <p:sp>
                  <p:nvSpPr>
                    <p:cNvPr id="39" name="椭圆 38"/>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40" name="直线连接符 39"/>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6" name="组 35"/>
                  <p:cNvGrpSpPr/>
                  <p:nvPr/>
                </p:nvGrpSpPr>
                <p:grpSpPr>
                  <a:xfrm>
                    <a:off x="915511" y="3204428"/>
                    <a:ext cx="144000" cy="488373"/>
                    <a:chOff x="1200285" y="3204738"/>
                    <a:chExt cx="144000" cy="488373"/>
                  </a:xfrm>
                </p:grpSpPr>
                <p:sp>
                  <p:nvSpPr>
                    <p:cNvPr id="37" name="椭圆 36"/>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38" name="直线连接符 37"/>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47" name="组 46"/>
                <p:cNvGrpSpPr/>
                <p:nvPr/>
              </p:nvGrpSpPr>
              <p:grpSpPr>
                <a:xfrm>
                  <a:off x="5574346" y="3376306"/>
                  <a:ext cx="1828800" cy="1181141"/>
                  <a:chOff x="861134" y="3204428"/>
                  <a:chExt cx="1828800" cy="1181141"/>
                </a:xfrm>
              </p:grpSpPr>
              <p:sp>
                <p:nvSpPr>
                  <p:cNvPr id="48" name="圆角矩形 47"/>
                  <p:cNvSpPr/>
                  <p:nvPr/>
                </p:nvSpPr>
                <p:spPr>
                  <a:xfrm>
                    <a:off x="861134" y="3693111"/>
                    <a:ext cx="1828800" cy="692458"/>
                  </a:xfrm>
                  <a:prstGeom prst="roundRect">
                    <a:avLst>
                      <a:gd name="adj" fmla="val 13754"/>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350"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营销域</a:t>
                    </a:r>
                  </a:p>
                </p:txBody>
              </p:sp>
              <p:grpSp>
                <p:nvGrpSpPr>
                  <p:cNvPr id="49" name="组 48"/>
                  <p:cNvGrpSpPr/>
                  <p:nvPr/>
                </p:nvGrpSpPr>
                <p:grpSpPr>
                  <a:xfrm>
                    <a:off x="1307217" y="3204428"/>
                    <a:ext cx="144000" cy="488373"/>
                    <a:chOff x="1200285" y="3204738"/>
                    <a:chExt cx="144000" cy="488373"/>
                  </a:xfrm>
                </p:grpSpPr>
                <p:sp>
                  <p:nvSpPr>
                    <p:cNvPr id="62" name="椭圆 61"/>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63" name="直线连接符 62"/>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0" name="组 49"/>
                  <p:cNvGrpSpPr/>
                  <p:nvPr/>
                </p:nvGrpSpPr>
                <p:grpSpPr>
                  <a:xfrm>
                    <a:off x="1698923" y="3204428"/>
                    <a:ext cx="144000" cy="488373"/>
                    <a:chOff x="1200285" y="3204738"/>
                    <a:chExt cx="144000" cy="488373"/>
                  </a:xfrm>
                </p:grpSpPr>
                <p:sp>
                  <p:nvSpPr>
                    <p:cNvPr id="60" name="椭圆 59"/>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61" name="直线连接符 60"/>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1" name="组 50"/>
                  <p:cNvGrpSpPr/>
                  <p:nvPr/>
                </p:nvGrpSpPr>
                <p:grpSpPr>
                  <a:xfrm>
                    <a:off x="2090629" y="3204428"/>
                    <a:ext cx="144000" cy="488373"/>
                    <a:chOff x="1200285" y="3204738"/>
                    <a:chExt cx="144000" cy="488373"/>
                  </a:xfrm>
                </p:grpSpPr>
                <p:sp>
                  <p:nvSpPr>
                    <p:cNvPr id="58" name="椭圆 57"/>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9" name="直线连接符 58"/>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2" name="组 51"/>
                  <p:cNvGrpSpPr/>
                  <p:nvPr/>
                </p:nvGrpSpPr>
                <p:grpSpPr>
                  <a:xfrm>
                    <a:off x="2482334" y="3204428"/>
                    <a:ext cx="144000" cy="488373"/>
                    <a:chOff x="1200285" y="3204738"/>
                    <a:chExt cx="144000" cy="488373"/>
                  </a:xfrm>
                </p:grpSpPr>
                <p:sp>
                  <p:nvSpPr>
                    <p:cNvPr id="56" name="椭圆 55"/>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7" name="直线连接符 56"/>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3" name="组 52"/>
                  <p:cNvGrpSpPr/>
                  <p:nvPr/>
                </p:nvGrpSpPr>
                <p:grpSpPr>
                  <a:xfrm>
                    <a:off x="915511" y="3204428"/>
                    <a:ext cx="144000" cy="488373"/>
                    <a:chOff x="1200285" y="3204738"/>
                    <a:chExt cx="144000" cy="488373"/>
                  </a:xfrm>
                </p:grpSpPr>
                <p:sp>
                  <p:nvSpPr>
                    <p:cNvPr id="54" name="椭圆 53"/>
                    <p:cNvSpPr>
                      <a:spLocks noChangeAspect="1"/>
                    </p:cNvSpPr>
                    <p:nvPr/>
                  </p:nvSpPr>
                  <p:spPr>
                    <a:xfrm>
                      <a:off x="1200285" y="3204738"/>
                      <a:ext cx="144000" cy="1440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5" name="直线连接符 54"/>
                    <p:cNvCxnSpPr/>
                    <p:nvPr/>
                  </p:nvCxnSpPr>
                  <p:spPr>
                    <a:xfrm>
                      <a:off x="1272285" y="3348738"/>
                      <a:ext cx="0" cy="34437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64" name="文本框 63"/>
                <p:cNvSpPr txBox="1"/>
                <p:nvPr/>
              </p:nvSpPr>
              <p:spPr>
                <a:xfrm>
                  <a:off x="4709014" y="3853168"/>
                  <a:ext cx="914400" cy="914400"/>
                </a:xfrm>
                <a:prstGeom prst="rect">
                  <a:avLst/>
                </a:prstGeom>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mr-IN" altLang="zh-CN" sz="2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rPr>
                    <a:t>……</a:t>
                  </a:r>
                  <a:endParaRPr kumimoji="1" lang="zh-CN" altLang="en-US" sz="2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endParaRPr>
                </a:p>
              </p:txBody>
            </p:sp>
          </p:grpSp>
          <p:sp>
            <p:nvSpPr>
              <p:cNvPr id="67" name="文本框 66"/>
              <p:cNvSpPr txBox="1"/>
              <p:nvPr/>
            </p:nvSpPr>
            <p:spPr>
              <a:xfrm>
                <a:off x="293297" y="3292117"/>
                <a:ext cx="8614821" cy="392115"/>
              </a:xfrm>
              <a:prstGeom prst="rect">
                <a:avLst/>
              </a:prstGeom>
              <a:ln w="19050">
                <a:solidFill>
                  <a:srgbClr val="C00000"/>
                </a:solidFill>
                <a:prstDash val="dash"/>
              </a:ln>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endParaRPr>
              </a:p>
            </p:txBody>
          </p:sp>
          <p:sp>
            <p:nvSpPr>
              <p:cNvPr id="68" name="文本框 67"/>
              <p:cNvSpPr txBox="1"/>
              <p:nvPr/>
            </p:nvSpPr>
            <p:spPr>
              <a:xfrm>
                <a:off x="7633592" y="3333695"/>
                <a:ext cx="1274526" cy="1376631"/>
              </a:xfrm>
              <a:prstGeom prst="rect">
                <a:avLst/>
              </a:prstGeom>
            </p:spPr>
            <p:txBody>
              <a:bodyPr wrap="squar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dirty="0">
                    <a:ln>
                      <a:noFill/>
                    </a:ln>
                    <a:solidFill>
                      <a:srgbClr val="C00000"/>
                    </a:solidFill>
                    <a:effectLst/>
                    <a:uLnTx/>
                    <a:uFillTx/>
                    <a:latin typeface="Microsoft YaHei"/>
                    <a:ea typeface="Microsoft YaHei"/>
                    <a:cs typeface="Microsoft YaHei"/>
                  </a:rPr>
                  <a:t>域扩展点</a:t>
                </a:r>
                <a:endParaRPr kumimoji="1" lang="en-US" altLang="zh-CN" sz="1400" b="1" i="0" u="none" strike="noStrike" kern="1200" cap="none" spc="0" normalizeH="0" baseline="0" noProof="0" dirty="0">
                  <a:ln>
                    <a:noFill/>
                  </a:ln>
                  <a:solidFill>
                    <a:srgbClr val="C00000"/>
                  </a:solidFill>
                  <a:effectLst/>
                  <a:uLnTx/>
                  <a:uFillTx/>
                  <a:latin typeface="Microsoft YaHei"/>
                  <a:ea typeface="Microsoft YaHei"/>
                  <a:cs typeface="Microsoft YaHei"/>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sz="105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endParaRPr>
              </a:p>
              <a:p>
                <a:pPr marL="96838" marR="0" lvl="0" indent="-96838" algn="l" defTabSz="685800" rtl="0" eaLnBrk="1" fontAlgn="auto" latinLnBrk="0" hangingPunct="1">
                  <a:lnSpc>
                    <a:spcPct val="150000"/>
                  </a:lnSpc>
                  <a:spcBef>
                    <a:spcPts val="0"/>
                  </a:spcBef>
                  <a:spcAft>
                    <a:spcPts val="0"/>
                  </a:spcAft>
                  <a:buClrTx/>
                  <a:buSzTx/>
                  <a:buFont typeface="Arial" charset="0"/>
                  <a:buChar char="•"/>
                  <a:tabLst/>
                  <a:defRPr/>
                </a:pPr>
                <a:r>
                  <a:rPr kumimoji="1" lang="zh-CN" altLang="en-US" sz="105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rPr>
                  <a:t>不直接对外暴露</a:t>
                </a:r>
                <a:endParaRPr kumimoji="1" lang="en-US" altLang="zh-CN" sz="105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endParaRPr>
              </a:p>
            </p:txBody>
          </p:sp>
        </p:grpSp>
        <p:cxnSp>
          <p:nvCxnSpPr>
            <p:cNvPr id="71" name="直线箭头连接符 70"/>
            <p:cNvCxnSpPr>
              <a:stCxn id="2" idx="2"/>
              <a:endCxn id="27" idx="7"/>
            </p:cNvCxnSpPr>
            <p:nvPr/>
          </p:nvCxnSpPr>
          <p:spPr>
            <a:xfrm flipH="1">
              <a:off x="450164" y="2836980"/>
              <a:ext cx="1289737" cy="569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a:stCxn id="2" idx="2"/>
            </p:cNvCxnSpPr>
            <p:nvPr/>
          </p:nvCxnSpPr>
          <p:spPr>
            <a:xfrm flipH="1">
              <a:off x="1157009" y="2836980"/>
              <a:ext cx="582892" cy="548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2" idx="2"/>
              <a:endCxn id="45" idx="0"/>
            </p:cNvCxnSpPr>
            <p:nvPr/>
          </p:nvCxnSpPr>
          <p:spPr>
            <a:xfrm>
              <a:off x="1739901" y="2836980"/>
              <a:ext cx="1367709" cy="548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p:cNvCxnSpPr>
              <a:stCxn id="2" idx="2"/>
              <a:endCxn id="54" idx="1"/>
            </p:cNvCxnSpPr>
            <p:nvPr/>
          </p:nvCxnSpPr>
          <p:spPr>
            <a:xfrm>
              <a:off x="1739901" y="2836980"/>
              <a:ext cx="3812252" cy="569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a:stCxn id="2" idx="2"/>
              <a:endCxn id="60" idx="1"/>
            </p:cNvCxnSpPr>
            <p:nvPr/>
          </p:nvCxnSpPr>
          <p:spPr>
            <a:xfrm>
              <a:off x="1739901" y="2836980"/>
              <a:ext cx="4595664" cy="569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1045170" y="2937864"/>
              <a:ext cx="914400" cy="248574"/>
            </a:xfrm>
            <a:prstGeom prst="rect">
              <a:avLst/>
            </a:prstGeom>
            <a:solidFill>
              <a:schemeClr val="bg1"/>
            </a:solidFill>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1100" b="1"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rPr>
                <a:t>使用域扩展点</a:t>
              </a:r>
            </a:p>
          </p:txBody>
        </p:sp>
        <p:grpSp>
          <p:nvGrpSpPr>
            <p:cNvPr id="94" name="组 93"/>
            <p:cNvGrpSpPr/>
            <p:nvPr/>
          </p:nvGrpSpPr>
          <p:grpSpPr>
            <a:xfrm>
              <a:off x="301597" y="1940703"/>
              <a:ext cx="2876608" cy="896277"/>
              <a:chOff x="399252" y="1940703"/>
              <a:chExt cx="2876608" cy="896277"/>
            </a:xfrm>
          </p:grpSpPr>
          <p:sp>
            <p:nvSpPr>
              <p:cNvPr id="2" name="圆角矩形 1"/>
              <p:cNvSpPr/>
              <p:nvPr/>
            </p:nvSpPr>
            <p:spPr>
              <a:xfrm>
                <a:off x="399252" y="2310412"/>
                <a:ext cx="2876608" cy="526568"/>
              </a:xfrm>
              <a:prstGeom prst="roundRect">
                <a:avLst>
                  <a:gd name="adj" fmla="val 10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350" b="0" i="0" u="none" strike="noStrike" kern="1200" cap="none" spc="0" normalizeH="0" baseline="0" noProof="0">
                    <a:ln>
                      <a:noFill/>
                    </a:ln>
                    <a:solidFill>
                      <a:prstClr val="white"/>
                    </a:solidFill>
                    <a:effectLst/>
                    <a:uLnTx/>
                    <a:uFillTx/>
                    <a:latin typeface="Microsoft YaHei" charset="-122"/>
                    <a:ea typeface="Microsoft YaHei" charset="-122"/>
                    <a:cs typeface="Microsoft YaHei" charset="-122"/>
                  </a:rPr>
                  <a:t>担保交易 商业能力</a:t>
                </a:r>
              </a:p>
            </p:txBody>
          </p:sp>
          <p:grpSp>
            <p:nvGrpSpPr>
              <p:cNvPr id="93" name="组 92"/>
              <p:cNvGrpSpPr/>
              <p:nvPr/>
            </p:nvGrpSpPr>
            <p:grpSpPr>
              <a:xfrm>
                <a:off x="469612" y="1940703"/>
                <a:ext cx="2692249" cy="488373"/>
                <a:chOff x="469612" y="1816411"/>
                <a:chExt cx="2692249" cy="488373"/>
              </a:xfrm>
            </p:grpSpPr>
            <p:grpSp>
              <p:nvGrpSpPr>
                <p:cNvPr id="83" name="组 82"/>
                <p:cNvGrpSpPr/>
                <p:nvPr/>
              </p:nvGrpSpPr>
              <p:grpSpPr>
                <a:xfrm>
                  <a:off x="469612" y="1816411"/>
                  <a:ext cx="144000" cy="488373"/>
                  <a:chOff x="469612" y="1816411"/>
                  <a:chExt cx="144000" cy="488373"/>
                </a:xfrm>
              </p:grpSpPr>
              <p:sp>
                <p:nvSpPr>
                  <p:cNvPr id="81" name="椭圆 80"/>
                  <p:cNvSpPr>
                    <a:spLocks noChangeAspect="1"/>
                  </p:cNvSpPr>
                  <p:nvPr/>
                </p:nvSpPr>
                <p:spPr>
                  <a:xfrm>
                    <a:off x="469612" y="1816411"/>
                    <a:ext cx="144000" cy="144000"/>
                  </a:xfrm>
                  <a:prstGeom prst="ellipse">
                    <a:avLst/>
                  </a:prstGeom>
                  <a:solidFill>
                    <a:srgbClr val="5B9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82" name="直线连接符 81"/>
                  <p:cNvCxnSpPr/>
                  <p:nvPr/>
                </p:nvCxnSpPr>
                <p:spPr>
                  <a:xfrm>
                    <a:off x="541612" y="1960411"/>
                    <a:ext cx="0" cy="344373"/>
                  </a:xfrm>
                  <a:prstGeom prst="line">
                    <a:avLst/>
                  </a:prstGeom>
                  <a:ln>
                    <a:solidFill>
                      <a:srgbClr val="5B9BD6"/>
                    </a:solidFill>
                  </a:ln>
                </p:spPr>
                <p:style>
                  <a:lnRef idx="1">
                    <a:schemeClr val="accent1"/>
                  </a:lnRef>
                  <a:fillRef idx="0">
                    <a:schemeClr val="accent1"/>
                  </a:fillRef>
                  <a:effectRef idx="0">
                    <a:schemeClr val="accent1"/>
                  </a:effectRef>
                  <a:fontRef idx="minor">
                    <a:schemeClr val="tx1"/>
                  </a:fontRef>
                </p:style>
              </p:cxnSp>
            </p:grpSp>
            <p:grpSp>
              <p:nvGrpSpPr>
                <p:cNvPr id="84" name="组 83"/>
                <p:cNvGrpSpPr/>
                <p:nvPr/>
              </p:nvGrpSpPr>
              <p:grpSpPr>
                <a:xfrm>
                  <a:off x="1319028" y="1816411"/>
                  <a:ext cx="144000" cy="488373"/>
                  <a:chOff x="469612" y="1816411"/>
                  <a:chExt cx="144000" cy="488373"/>
                </a:xfrm>
              </p:grpSpPr>
              <p:sp>
                <p:nvSpPr>
                  <p:cNvPr id="85" name="椭圆 84"/>
                  <p:cNvSpPr>
                    <a:spLocks noChangeAspect="1"/>
                  </p:cNvSpPr>
                  <p:nvPr/>
                </p:nvSpPr>
                <p:spPr>
                  <a:xfrm>
                    <a:off x="469612" y="1816411"/>
                    <a:ext cx="144000" cy="144000"/>
                  </a:xfrm>
                  <a:prstGeom prst="ellipse">
                    <a:avLst/>
                  </a:prstGeom>
                  <a:solidFill>
                    <a:srgbClr val="5B9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86" name="直线连接符 85"/>
                  <p:cNvCxnSpPr/>
                  <p:nvPr/>
                </p:nvCxnSpPr>
                <p:spPr>
                  <a:xfrm>
                    <a:off x="541612" y="1960411"/>
                    <a:ext cx="0" cy="344373"/>
                  </a:xfrm>
                  <a:prstGeom prst="line">
                    <a:avLst/>
                  </a:prstGeom>
                  <a:ln>
                    <a:solidFill>
                      <a:srgbClr val="5B9BD6"/>
                    </a:solidFill>
                  </a:ln>
                </p:spPr>
                <p:style>
                  <a:lnRef idx="1">
                    <a:schemeClr val="accent1"/>
                  </a:lnRef>
                  <a:fillRef idx="0">
                    <a:schemeClr val="accent1"/>
                  </a:fillRef>
                  <a:effectRef idx="0">
                    <a:schemeClr val="accent1"/>
                  </a:effectRef>
                  <a:fontRef idx="minor">
                    <a:schemeClr val="tx1"/>
                  </a:fontRef>
                </p:style>
              </p:cxnSp>
            </p:grpSp>
            <p:grpSp>
              <p:nvGrpSpPr>
                <p:cNvPr id="87" name="组 86"/>
                <p:cNvGrpSpPr/>
                <p:nvPr/>
              </p:nvGrpSpPr>
              <p:grpSpPr>
                <a:xfrm>
                  <a:off x="2168444" y="1816411"/>
                  <a:ext cx="144000" cy="488373"/>
                  <a:chOff x="469612" y="1816411"/>
                  <a:chExt cx="144000" cy="488373"/>
                </a:xfrm>
              </p:grpSpPr>
              <p:sp>
                <p:nvSpPr>
                  <p:cNvPr id="88" name="椭圆 87"/>
                  <p:cNvSpPr>
                    <a:spLocks noChangeAspect="1"/>
                  </p:cNvSpPr>
                  <p:nvPr/>
                </p:nvSpPr>
                <p:spPr>
                  <a:xfrm>
                    <a:off x="469612" y="1816411"/>
                    <a:ext cx="144000" cy="144000"/>
                  </a:xfrm>
                  <a:prstGeom prst="ellipse">
                    <a:avLst/>
                  </a:prstGeom>
                  <a:solidFill>
                    <a:srgbClr val="5B9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89" name="直线连接符 88"/>
                  <p:cNvCxnSpPr/>
                  <p:nvPr/>
                </p:nvCxnSpPr>
                <p:spPr>
                  <a:xfrm>
                    <a:off x="541612" y="1960411"/>
                    <a:ext cx="0" cy="344373"/>
                  </a:xfrm>
                  <a:prstGeom prst="line">
                    <a:avLst/>
                  </a:prstGeom>
                  <a:ln>
                    <a:solidFill>
                      <a:srgbClr val="5B9BD6"/>
                    </a:solidFill>
                  </a:ln>
                </p:spPr>
                <p:style>
                  <a:lnRef idx="1">
                    <a:schemeClr val="accent1"/>
                  </a:lnRef>
                  <a:fillRef idx="0">
                    <a:schemeClr val="accent1"/>
                  </a:fillRef>
                  <a:effectRef idx="0">
                    <a:schemeClr val="accent1"/>
                  </a:effectRef>
                  <a:fontRef idx="minor">
                    <a:schemeClr val="tx1"/>
                  </a:fontRef>
                </p:style>
              </p:cxnSp>
            </p:grpSp>
            <p:grpSp>
              <p:nvGrpSpPr>
                <p:cNvPr id="90" name="组 89"/>
                <p:cNvGrpSpPr/>
                <p:nvPr/>
              </p:nvGrpSpPr>
              <p:grpSpPr>
                <a:xfrm>
                  <a:off x="3017861" y="1816411"/>
                  <a:ext cx="144000" cy="488373"/>
                  <a:chOff x="469612" y="1816411"/>
                  <a:chExt cx="144000" cy="488373"/>
                </a:xfrm>
              </p:grpSpPr>
              <p:sp>
                <p:nvSpPr>
                  <p:cNvPr id="91" name="椭圆 90"/>
                  <p:cNvSpPr>
                    <a:spLocks noChangeAspect="1"/>
                  </p:cNvSpPr>
                  <p:nvPr/>
                </p:nvSpPr>
                <p:spPr>
                  <a:xfrm>
                    <a:off x="469612" y="1816411"/>
                    <a:ext cx="144000" cy="144000"/>
                  </a:xfrm>
                  <a:prstGeom prst="ellipse">
                    <a:avLst/>
                  </a:prstGeom>
                  <a:solidFill>
                    <a:srgbClr val="5B9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2" name="直线连接符 91"/>
                  <p:cNvCxnSpPr/>
                  <p:nvPr/>
                </p:nvCxnSpPr>
                <p:spPr>
                  <a:xfrm>
                    <a:off x="541612" y="1960411"/>
                    <a:ext cx="0" cy="344373"/>
                  </a:xfrm>
                  <a:prstGeom prst="line">
                    <a:avLst/>
                  </a:prstGeom>
                  <a:ln>
                    <a:solidFill>
                      <a:srgbClr val="5B9BD6"/>
                    </a:solidFill>
                  </a:ln>
                </p:spPr>
                <p:style>
                  <a:lnRef idx="1">
                    <a:schemeClr val="accent1"/>
                  </a:lnRef>
                  <a:fillRef idx="0">
                    <a:schemeClr val="accent1"/>
                  </a:fillRef>
                  <a:effectRef idx="0">
                    <a:schemeClr val="accent1"/>
                  </a:effectRef>
                  <a:fontRef idx="minor">
                    <a:schemeClr val="tx1"/>
                  </a:fontRef>
                </p:style>
              </p:cxnSp>
            </p:grpSp>
          </p:grpSp>
        </p:grpSp>
        <p:grpSp>
          <p:nvGrpSpPr>
            <p:cNvPr id="95" name="组 94"/>
            <p:cNvGrpSpPr/>
            <p:nvPr/>
          </p:nvGrpSpPr>
          <p:grpSpPr>
            <a:xfrm>
              <a:off x="3458555" y="1947547"/>
              <a:ext cx="1883842" cy="896277"/>
              <a:chOff x="401627" y="1940703"/>
              <a:chExt cx="1996595" cy="896277"/>
            </a:xfrm>
          </p:grpSpPr>
          <p:sp>
            <p:nvSpPr>
              <p:cNvPr id="96" name="圆角矩形 95"/>
              <p:cNvSpPr/>
              <p:nvPr/>
            </p:nvSpPr>
            <p:spPr>
              <a:xfrm>
                <a:off x="401627" y="2310412"/>
                <a:ext cx="1996595" cy="526568"/>
              </a:xfrm>
              <a:prstGeom prst="roundRect">
                <a:avLst>
                  <a:gd name="adj" fmla="val 10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350"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现金红包 商业能力</a:t>
                </a:r>
              </a:p>
            </p:txBody>
          </p:sp>
          <p:grpSp>
            <p:nvGrpSpPr>
              <p:cNvPr id="97" name="组 96"/>
              <p:cNvGrpSpPr/>
              <p:nvPr/>
            </p:nvGrpSpPr>
            <p:grpSpPr>
              <a:xfrm>
                <a:off x="469612" y="1940703"/>
                <a:ext cx="1842832" cy="488373"/>
                <a:chOff x="469612" y="1816411"/>
                <a:chExt cx="1842832" cy="488373"/>
              </a:xfrm>
            </p:grpSpPr>
            <p:grpSp>
              <p:nvGrpSpPr>
                <p:cNvPr id="98" name="组 97"/>
                <p:cNvGrpSpPr/>
                <p:nvPr/>
              </p:nvGrpSpPr>
              <p:grpSpPr>
                <a:xfrm>
                  <a:off x="469612" y="1816411"/>
                  <a:ext cx="144000" cy="488373"/>
                  <a:chOff x="469612" y="1816411"/>
                  <a:chExt cx="144000" cy="488373"/>
                </a:xfrm>
              </p:grpSpPr>
              <p:sp>
                <p:nvSpPr>
                  <p:cNvPr id="108" name="椭圆 107"/>
                  <p:cNvSpPr>
                    <a:spLocks noChangeAspect="1"/>
                  </p:cNvSpPr>
                  <p:nvPr/>
                </p:nvSpPr>
                <p:spPr>
                  <a:xfrm>
                    <a:off x="469612" y="1816411"/>
                    <a:ext cx="144000" cy="144000"/>
                  </a:xfrm>
                  <a:prstGeom prst="ellipse">
                    <a:avLst/>
                  </a:prstGeom>
                  <a:solidFill>
                    <a:srgbClr val="5B9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09" name="直线连接符 108"/>
                  <p:cNvCxnSpPr/>
                  <p:nvPr/>
                </p:nvCxnSpPr>
                <p:spPr>
                  <a:xfrm>
                    <a:off x="541612" y="1960411"/>
                    <a:ext cx="0" cy="344373"/>
                  </a:xfrm>
                  <a:prstGeom prst="line">
                    <a:avLst/>
                  </a:prstGeom>
                  <a:ln>
                    <a:solidFill>
                      <a:srgbClr val="5B9BD6"/>
                    </a:solidFill>
                  </a:ln>
                </p:spPr>
                <p:style>
                  <a:lnRef idx="1">
                    <a:schemeClr val="accent1"/>
                  </a:lnRef>
                  <a:fillRef idx="0">
                    <a:schemeClr val="accent1"/>
                  </a:fillRef>
                  <a:effectRef idx="0">
                    <a:schemeClr val="accent1"/>
                  </a:effectRef>
                  <a:fontRef idx="minor">
                    <a:schemeClr val="tx1"/>
                  </a:fontRef>
                </p:style>
              </p:cxnSp>
            </p:grpSp>
            <p:grpSp>
              <p:nvGrpSpPr>
                <p:cNvPr id="99" name="组 98"/>
                <p:cNvGrpSpPr/>
                <p:nvPr/>
              </p:nvGrpSpPr>
              <p:grpSpPr>
                <a:xfrm>
                  <a:off x="1319028" y="1816411"/>
                  <a:ext cx="144000" cy="488373"/>
                  <a:chOff x="469612" y="1816411"/>
                  <a:chExt cx="144000" cy="488373"/>
                </a:xfrm>
              </p:grpSpPr>
              <p:sp>
                <p:nvSpPr>
                  <p:cNvPr id="106" name="椭圆 105"/>
                  <p:cNvSpPr>
                    <a:spLocks noChangeAspect="1"/>
                  </p:cNvSpPr>
                  <p:nvPr/>
                </p:nvSpPr>
                <p:spPr>
                  <a:xfrm>
                    <a:off x="469612" y="1816411"/>
                    <a:ext cx="144000" cy="144000"/>
                  </a:xfrm>
                  <a:prstGeom prst="ellipse">
                    <a:avLst/>
                  </a:prstGeom>
                  <a:solidFill>
                    <a:srgbClr val="5B9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07" name="直线连接符 106"/>
                  <p:cNvCxnSpPr/>
                  <p:nvPr/>
                </p:nvCxnSpPr>
                <p:spPr>
                  <a:xfrm>
                    <a:off x="541612" y="1960411"/>
                    <a:ext cx="0" cy="344373"/>
                  </a:xfrm>
                  <a:prstGeom prst="line">
                    <a:avLst/>
                  </a:prstGeom>
                  <a:ln>
                    <a:solidFill>
                      <a:srgbClr val="5B9BD6"/>
                    </a:solidFill>
                  </a:ln>
                </p:spPr>
                <p:style>
                  <a:lnRef idx="1">
                    <a:schemeClr val="accent1"/>
                  </a:lnRef>
                  <a:fillRef idx="0">
                    <a:schemeClr val="accent1"/>
                  </a:fillRef>
                  <a:effectRef idx="0">
                    <a:schemeClr val="accent1"/>
                  </a:effectRef>
                  <a:fontRef idx="minor">
                    <a:schemeClr val="tx1"/>
                  </a:fontRef>
                </p:style>
              </p:cxnSp>
            </p:grpSp>
            <p:grpSp>
              <p:nvGrpSpPr>
                <p:cNvPr id="100" name="组 99"/>
                <p:cNvGrpSpPr/>
                <p:nvPr/>
              </p:nvGrpSpPr>
              <p:grpSpPr>
                <a:xfrm>
                  <a:off x="2168444" y="1816411"/>
                  <a:ext cx="144000" cy="488373"/>
                  <a:chOff x="469612" y="1816411"/>
                  <a:chExt cx="144000" cy="488373"/>
                </a:xfrm>
              </p:grpSpPr>
              <p:sp>
                <p:nvSpPr>
                  <p:cNvPr id="104" name="椭圆 103"/>
                  <p:cNvSpPr>
                    <a:spLocks noChangeAspect="1"/>
                  </p:cNvSpPr>
                  <p:nvPr/>
                </p:nvSpPr>
                <p:spPr>
                  <a:xfrm>
                    <a:off x="469612" y="1816411"/>
                    <a:ext cx="144000" cy="144000"/>
                  </a:xfrm>
                  <a:prstGeom prst="ellipse">
                    <a:avLst/>
                  </a:prstGeom>
                  <a:solidFill>
                    <a:srgbClr val="5B9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05" name="直线连接符 104"/>
                  <p:cNvCxnSpPr/>
                  <p:nvPr/>
                </p:nvCxnSpPr>
                <p:spPr>
                  <a:xfrm>
                    <a:off x="541612" y="1960411"/>
                    <a:ext cx="0" cy="344373"/>
                  </a:xfrm>
                  <a:prstGeom prst="line">
                    <a:avLst/>
                  </a:prstGeom>
                  <a:ln>
                    <a:solidFill>
                      <a:srgbClr val="5B9BD6"/>
                    </a:solidFill>
                  </a:ln>
                </p:spPr>
                <p:style>
                  <a:lnRef idx="1">
                    <a:schemeClr val="accent1"/>
                  </a:lnRef>
                  <a:fillRef idx="0">
                    <a:schemeClr val="accent1"/>
                  </a:fillRef>
                  <a:effectRef idx="0">
                    <a:schemeClr val="accent1"/>
                  </a:effectRef>
                  <a:fontRef idx="minor">
                    <a:schemeClr val="tx1"/>
                  </a:fontRef>
                </p:style>
              </p:cxnSp>
            </p:grpSp>
          </p:grpSp>
        </p:grpSp>
        <p:grpSp>
          <p:nvGrpSpPr>
            <p:cNvPr id="120" name="组 119"/>
            <p:cNvGrpSpPr/>
            <p:nvPr/>
          </p:nvGrpSpPr>
          <p:grpSpPr>
            <a:xfrm>
              <a:off x="5693342" y="1947547"/>
              <a:ext cx="1298031" cy="896277"/>
              <a:chOff x="345053" y="1940703"/>
              <a:chExt cx="1315059" cy="896277"/>
            </a:xfrm>
          </p:grpSpPr>
          <p:sp>
            <p:nvSpPr>
              <p:cNvPr id="121" name="圆角矩形 120"/>
              <p:cNvSpPr/>
              <p:nvPr/>
            </p:nvSpPr>
            <p:spPr>
              <a:xfrm>
                <a:off x="345053" y="2310412"/>
                <a:ext cx="1315059" cy="526568"/>
              </a:xfrm>
              <a:prstGeom prst="roundRect">
                <a:avLst>
                  <a:gd name="adj" fmla="val 10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350"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预售 商业能力</a:t>
                </a:r>
              </a:p>
            </p:txBody>
          </p:sp>
          <p:grpSp>
            <p:nvGrpSpPr>
              <p:cNvPr id="122" name="组 121"/>
              <p:cNvGrpSpPr/>
              <p:nvPr/>
            </p:nvGrpSpPr>
            <p:grpSpPr>
              <a:xfrm>
                <a:off x="469612" y="1940703"/>
                <a:ext cx="993416" cy="488373"/>
                <a:chOff x="469612" y="1816411"/>
                <a:chExt cx="993416" cy="488373"/>
              </a:xfrm>
            </p:grpSpPr>
            <p:grpSp>
              <p:nvGrpSpPr>
                <p:cNvPr id="123" name="组 122"/>
                <p:cNvGrpSpPr/>
                <p:nvPr/>
              </p:nvGrpSpPr>
              <p:grpSpPr>
                <a:xfrm>
                  <a:off x="469612" y="1816411"/>
                  <a:ext cx="144000" cy="488373"/>
                  <a:chOff x="469612" y="1816411"/>
                  <a:chExt cx="144000" cy="488373"/>
                </a:xfrm>
              </p:grpSpPr>
              <p:sp>
                <p:nvSpPr>
                  <p:cNvPr id="130" name="椭圆 129"/>
                  <p:cNvSpPr>
                    <a:spLocks noChangeAspect="1"/>
                  </p:cNvSpPr>
                  <p:nvPr/>
                </p:nvSpPr>
                <p:spPr>
                  <a:xfrm>
                    <a:off x="469612" y="1816411"/>
                    <a:ext cx="144000" cy="144000"/>
                  </a:xfrm>
                  <a:prstGeom prst="ellipse">
                    <a:avLst/>
                  </a:prstGeom>
                  <a:solidFill>
                    <a:srgbClr val="5B9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31" name="直线连接符 130"/>
                  <p:cNvCxnSpPr/>
                  <p:nvPr/>
                </p:nvCxnSpPr>
                <p:spPr>
                  <a:xfrm>
                    <a:off x="541612" y="1960411"/>
                    <a:ext cx="0" cy="344373"/>
                  </a:xfrm>
                  <a:prstGeom prst="line">
                    <a:avLst/>
                  </a:prstGeom>
                  <a:ln>
                    <a:solidFill>
                      <a:srgbClr val="5B9BD6"/>
                    </a:solidFill>
                  </a:ln>
                </p:spPr>
                <p:style>
                  <a:lnRef idx="1">
                    <a:schemeClr val="accent1"/>
                  </a:lnRef>
                  <a:fillRef idx="0">
                    <a:schemeClr val="accent1"/>
                  </a:fillRef>
                  <a:effectRef idx="0">
                    <a:schemeClr val="accent1"/>
                  </a:effectRef>
                  <a:fontRef idx="minor">
                    <a:schemeClr val="tx1"/>
                  </a:fontRef>
                </p:style>
              </p:cxnSp>
            </p:grpSp>
            <p:grpSp>
              <p:nvGrpSpPr>
                <p:cNvPr id="124" name="组 123"/>
                <p:cNvGrpSpPr/>
                <p:nvPr/>
              </p:nvGrpSpPr>
              <p:grpSpPr>
                <a:xfrm>
                  <a:off x="1319028" y="1816411"/>
                  <a:ext cx="144000" cy="488373"/>
                  <a:chOff x="469612" y="1816411"/>
                  <a:chExt cx="144000" cy="488373"/>
                </a:xfrm>
              </p:grpSpPr>
              <p:sp>
                <p:nvSpPr>
                  <p:cNvPr id="128" name="椭圆 127"/>
                  <p:cNvSpPr>
                    <a:spLocks noChangeAspect="1"/>
                  </p:cNvSpPr>
                  <p:nvPr/>
                </p:nvSpPr>
                <p:spPr>
                  <a:xfrm>
                    <a:off x="469612" y="1816411"/>
                    <a:ext cx="144000" cy="144000"/>
                  </a:xfrm>
                  <a:prstGeom prst="ellipse">
                    <a:avLst/>
                  </a:prstGeom>
                  <a:solidFill>
                    <a:srgbClr val="5B9B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29" name="直线连接符 128"/>
                  <p:cNvCxnSpPr/>
                  <p:nvPr/>
                </p:nvCxnSpPr>
                <p:spPr>
                  <a:xfrm>
                    <a:off x="541612" y="1960411"/>
                    <a:ext cx="0" cy="344373"/>
                  </a:xfrm>
                  <a:prstGeom prst="line">
                    <a:avLst/>
                  </a:prstGeom>
                  <a:ln>
                    <a:solidFill>
                      <a:srgbClr val="5B9BD6"/>
                    </a:solidFill>
                  </a:ln>
                </p:spPr>
                <p:style>
                  <a:lnRef idx="1">
                    <a:schemeClr val="accent1"/>
                  </a:lnRef>
                  <a:fillRef idx="0">
                    <a:schemeClr val="accent1"/>
                  </a:fillRef>
                  <a:effectRef idx="0">
                    <a:schemeClr val="accent1"/>
                  </a:effectRef>
                  <a:fontRef idx="minor">
                    <a:schemeClr val="tx1"/>
                  </a:fontRef>
                </p:style>
              </p:cxnSp>
            </p:grpSp>
          </p:grpSp>
        </p:grpSp>
        <p:sp>
          <p:nvSpPr>
            <p:cNvPr id="132" name="文本框 131"/>
            <p:cNvSpPr txBox="1"/>
            <p:nvPr/>
          </p:nvSpPr>
          <p:spPr>
            <a:xfrm>
              <a:off x="272875" y="1784980"/>
              <a:ext cx="8614821" cy="392115"/>
            </a:xfrm>
            <a:prstGeom prst="rect">
              <a:avLst/>
            </a:prstGeom>
            <a:ln w="19050">
              <a:solidFill>
                <a:srgbClr val="5B9BD6"/>
              </a:solidFill>
              <a:prstDash val="dash"/>
            </a:ln>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endParaRPr>
            </a:p>
          </p:txBody>
        </p:sp>
        <p:cxnSp>
          <p:nvCxnSpPr>
            <p:cNvPr id="134" name="直线箭头连接符 133"/>
            <p:cNvCxnSpPr>
              <a:stCxn id="96" idx="2"/>
              <a:endCxn id="43" idx="7"/>
            </p:cNvCxnSpPr>
            <p:nvPr/>
          </p:nvCxnSpPr>
          <p:spPr>
            <a:xfrm flipH="1">
              <a:off x="3550228" y="2843824"/>
              <a:ext cx="850248" cy="56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a:stCxn id="96" idx="2"/>
              <a:endCxn id="54" idx="1"/>
            </p:cNvCxnSpPr>
            <p:nvPr/>
          </p:nvCxnSpPr>
          <p:spPr>
            <a:xfrm>
              <a:off x="4400476" y="2843824"/>
              <a:ext cx="1151677" cy="56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a:stCxn id="96" idx="2"/>
              <a:endCxn id="60" idx="1"/>
            </p:cNvCxnSpPr>
            <p:nvPr/>
          </p:nvCxnSpPr>
          <p:spPr>
            <a:xfrm>
              <a:off x="4400476" y="2843824"/>
              <a:ext cx="1935089" cy="56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4960385" y="3030527"/>
              <a:ext cx="598561" cy="248574"/>
            </a:xfrm>
            <a:prstGeom prst="rect">
              <a:avLst/>
            </a:prstGeom>
            <a:solidFill>
              <a:schemeClr val="bg1"/>
            </a:solidFill>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1100" b="1" i="0" u="none" strike="noStrike" kern="1200" cap="none" spc="0" normalizeH="0" baseline="0" noProof="0">
                  <a:ln>
                    <a:noFill/>
                  </a:ln>
                  <a:solidFill>
                    <a:srgbClr val="000000">
                      <a:lumMod val="65000"/>
                      <a:lumOff val="35000"/>
                    </a:srgbClr>
                  </a:solidFill>
                  <a:effectLst/>
                  <a:uLnTx/>
                  <a:uFillTx/>
                  <a:latin typeface="Microsoft YaHei"/>
                  <a:ea typeface="Microsoft YaHei"/>
                  <a:cs typeface="Microsoft YaHei"/>
                </a:rPr>
                <a:t>冲突点</a:t>
              </a:r>
              <a:endParaRPr kumimoji="1" lang="zh-CN" altLang="en-US" sz="1100" b="1"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endParaRPr>
            </a:p>
          </p:txBody>
        </p:sp>
        <p:cxnSp>
          <p:nvCxnSpPr>
            <p:cNvPr id="141" name="直线箭头连接符 140"/>
            <p:cNvCxnSpPr>
              <a:stCxn id="121" idx="2"/>
              <a:endCxn id="60" idx="1"/>
            </p:cNvCxnSpPr>
            <p:nvPr/>
          </p:nvCxnSpPr>
          <p:spPr>
            <a:xfrm flipH="1">
              <a:off x="6335565" y="2843824"/>
              <a:ext cx="6793" cy="56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121" idx="2"/>
              <a:endCxn id="56" idx="1"/>
            </p:cNvCxnSpPr>
            <p:nvPr/>
          </p:nvCxnSpPr>
          <p:spPr>
            <a:xfrm>
              <a:off x="6342358" y="2843824"/>
              <a:ext cx="776618" cy="562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文本框 143"/>
            <p:cNvSpPr txBox="1"/>
            <p:nvPr/>
          </p:nvSpPr>
          <p:spPr>
            <a:xfrm>
              <a:off x="7493124" y="1859158"/>
              <a:ext cx="1473578" cy="1376631"/>
            </a:xfrm>
            <a:prstGeom prst="rect">
              <a:avLst/>
            </a:prstGeom>
          </p:spPr>
          <p:txBody>
            <a:bodyPr wrap="squar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dirty="0">
                  <a:ln>
                    <a:noFill/>
                  </a:ln>
                  <a:solidFill>
                    <a:srgbClr val="5B9BD6"/>
                  </a:solidFill>
                  <a:effectLst/>
                  <a:uLnTx/>
                  <a:uFillTx/>
                  <a:latin typeface="Microsoft YaHei"/>
                  <a:ea typeface="Microsoft YaHei"/>
                  <a:cs typeface="Microsoft YaHei"/>
                </a:rPr>
                <a:t>商业能力扩展点</a:t>
              </a:r>
              <a:endParaRPr kumimoji="1" lang="en-US" altLang="zh-CN" sz="1400" b="1" i="0" u="none" strike="noStrike" kern="1200" cap="none" spc="0" normalizeH="0" baseline="0" noProof="0" dirty="0">
                <a:ln>
                  <a:noFill/>
                </a:ln>
                <a:solidFill>
                  <a:srgbClr val="5B9BD6"/>
                </a:solidFill>
                <a:effectLst/>
                <a:uLnTx/>
                <a:uFillTx/>
                <a:latin typeface="Microsoft YaHei"/>
                <a:ea typeface="Microsoft YaHei"/>
                <a:cs typeface="Microsoft YaHei"/>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zh-CN" sz="105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endParaRPr>
            </a:p>
            <a:p>
              <a:pPr marL="96838" marR="0" lvl="0" indent="-96838" algn="l" defTabSz="685800" rtl="0" eaLnBrk="1" fontAlgn="auto" latinLnBrk="0" hangingPunct="1">
                <a:lnSpc>
                  <a:spcPct val="150000"/>
                </a:lnSpc>
                <a:spcBef>
                  <a:spcPts val="0"/>
                </a:spcBef>
                <a:spcAft>
                  <a:spcPts val="0"/>
                </a:spcAft>
                <a:buClrTx/>
                <a:buSzTx/>
                <a:buFont typeface="Arial" charset="0"/>
                <a:buChar char="•"/>
                <a:tabLst/>
                <a:defRPr/>
              </a:pPr>
              <a:r>
                <a:rPr kumimoji="1" lang="zh-CN" altLang="en-US" sz="105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rPr>
                <a:t>开放给业务方</a:t>
              </a:r>
              <a:endParaRPr kumimoji="1" lang="en-US" altLang="zh-CN" sz="105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endParaRPr>
            </a:p>
          </p:txBody>
        </p:sp>
        <p:sp>
          <p:nvSpPr>
            <p:cNvPr id="145" name="圆角矩形 144"/>
            <p:cNvSpPr/>
            <p:nvPr/>
          </p:nvSpPr>
          <p:spPr>
            <a:xfrm>
              <a:off x="515957" y="795325"/>
              <a:ext cx="1728285" cy="526568"/>
            </a:xfrm>
            <a:prstGeom prst="roundRect">
              <a:avLst>
                <a:gd name="adj" fmla="val 10842"/>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350"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五道口 </a:t>
              </a:r>
              <a:r>
                <a:rPr kumimoji="1" lang="en-US" altLang="zh-CN" sz="1350"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APP</a:t>
              </a:r>
              <a:endParaRPr kumimoji="1" lang="zh-CN" altLang="en-US" sz="1350"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cxnSp>
          <p:nvCxnSpPr>
            <p:cNvPr id="147" name="直线箭头连接符 146"/>
            <p:cNvCxnSpPr>
              <a:stCxn id="145" idx="2"/>
              <a:endCxn id="81" idx="0"/>
            </p:cNvCxnSpPr>
            <p:nvPr/>
          </p:nvCxnSpPr>
          <p:spPr>
            <a:xfrm flipH="1">
              <a:off x="443957" y="1321893"/>
              <a:ext cx="936143" cy="618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145" idx="2"/>
              <a:endCxn id="88" idx="1"/>
            </p:cNvCxnSpPr>
            <p:nvPr/>
          </p:nvCxnSpPr>
          <p:spPr>
            <a:xfrm>
              <a:off x="1380100" y="1321893"/>
              <a:ext cx="711777" cy="6398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145" idx="2"/>
              <a:endCxn id="130" idx="1"/>
            </p:cNvCxnSpPr>
            <p:nvPr/>
          </p:nvCxnSpPr>
          <p:spPr>
            <a:xfrm>
              <a:off x="1380100" y="1321893"/>
              <a:ext cx="4457003" cy="646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文本框 151"/>
            <p:cNvSpPr txBox="1"/>
            <p:nvPr/>
          </p:nvSpPr>
          <p:spPr>
            <a:xfrm>
              <a:off x="2260741" y="1411964"/>
              <a:ext cx="1455388" cy="248574"/>
            </a:xfrm>
            <a:prstGeom prst="rect">
              <a:avLst/>
            </a:prstGeom>
            <a:solidFill>
              <a:schemeClr val="bg1"/>
            </a:solidFill>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zh-CN" altLang="en-US" sz="1100" b="1"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rPr>
                <a:t>定制商业能力扩展点</a:t>
              </a:r>
            </a:p>
          </p:txBody>
        </p:sp>
        <p:sp>
          <p:nvSpPr>
            <p:cNvPr id="153" name="圆角矩形 152"/>
            <p:cNvSpPr/>
            <p:nvPr/>
          </p:nvSpPr>
          <p:spPr>
            <a:xfrm>
              <a:off x="2792256" y="795325"/>
              <a:ext cx="1728285" cy="526568"/>
            </a:xfrm>
            <a:prstGeom prst="roundRect">
              <a:avLst>
                <a:gd name="adj" fmla="val 10842"/>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350" b="0" i="0" u="none" strike="noStrike" kern="1200" cap="none" spc="0" normalizeH="0" baseline="0" noProof="0">
                  <a:ln>
                    <a:noFill/>
                  </a:ln>
                  <a:solidFill>
                    <a:prstClr val="white"/>
                  </a:solidFill>
                  <a:effectLst/>
                  <a:uLnTx/>
                  <a:uFillTx/>
                  <a:latin typeface="Microsoft YaHei" charset="-122"/>
                  <a:ea typeface="Microsoft YaHei" charset="-122"/>
                  <a:cs typeface="Microsoft YaHei" charset="-122"/>
                </a:rPr>
                <a:t>天猫汽车 </a:t>
              </a:r>
              <a:r>
                <a:rPr kumimoji="1" lang="en-US" altLang="zh-CN" sz="1350"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APP</a:t>
              </a:r>
              <a:endParaRPr kumimoji="1" lang="zh-CN" altLang="en-US" sz="1350" b="0"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sp>
          <p:nvSpPr>
            <p:cNvPr id="154" name="圆角矩形 153"/>
            <p:cNvSpPr/>
            <p:nvPr/>
          </p:nvSpPr>
          <p:spPr>
            <a:xfrm>
              <a:off x="5068556" y="795325"/>
              <a:ext cx="1728285" cy="526568"/>
            </a:xfrm>
            <a:prstGeom prst="roundRect">
              <a:avLst>
                <a:gd name="adj" fmla="val 10842"/>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350" b="1"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航旅 </a:t>
              </a:r>
              <a:r>
                <a:rPr kumimoji="1" lang="en-US" altLang="zh-CN" sz="1350" b="1"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rPr>
                <a:t>APP</a:t>
              </a:r>
              <a:endParaRPr kumimoji="1" lang="zh-CN" altLang="en-US" sz="1350" b="1" i="0" u="none" strike="noStrike" kern="1200" cap="none" spc="0" normalizeH="0" baseline="0" noProof="0" dirty="0">
                <a:ln>
                  <a:noFill/>
                </a:ln>
                <a:solidFill>
                  <a:prstClr val="white"/>
                </a:solidFill>
                <a:effectLst/>
                <a:uLnTx/>
                <a:uFillTx/>
                <a:latin typeface="Microsoft YaHei" charset="-122"/>
                <a:ea typeface="Microsoft YaHei" charset="-122"/>
                <a:cs typeface="Microsoft YaHei" charset="-122"/>
              </a:endParaRPr>
            </a:p>
          </p:txBody>
        </p:sp>
        <p:cxnSp>
          <p:nvCxnSpPr>
            <p:cNvPr id="159" name="直线箭头连接符 158"/>
            <p:cNvCxnSpPr>
              <a:stCxn id="153" idx="2"/>
              <a:endCxn id="88" idx="7"/>
            </p:cNvCxnSpPr>
            <p:nvPr/>
          </p:nvCxnSpPr>
          <p:spPr>
            <a:xfrm flipH="1">
              <a:off x="2193701" y="1321893"/>
              <a:ext cx="1462698" cy="6398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线箭头连接符 160"/>
            <p:cNvCxnSpPr>
              <a:stCxn id="153" idx="2"/>
              <a:endCxn id="106" idx="1"/>
            </p:cNvCxnSpPr>
            <p:nvPr/>
          </p:nvCxnSpPr>
          <p:spPr>
            <a:xfrm>
              <a:off x="3656399" y="1321893"/>
              <a:ext cx="687646" cy="646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线箭头连接符 162"/>
            <p:cNvCxnSpPr>
              <a:stCxn id="154" idx="2"/>
              <a:endCxn id="130" idx="1"/>
            </p:cNvCxnSpPr>
            <p:nvPr/>
          </p:nvCxnSpPr>
          <p:spPr>
            <a:xfrm flipH="1">
              <a:off x="5837103" y="1321893"/>
              <a:ext cx="95596" cy="646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线箭头连接符 164"/>
            <p:cNvCxnSpPr>
              <a:stCxn id="154" idx="2"/>
              <a:endCxn id="91" idx="0"/>
            </p:cNvCxnSpPr>
            <p:nvPr/>
          </p:nvCxnSpPr>
          <p:spPr>
            <a:xfrm flipH="1">
              <a:off x="2992206" y="1321893"/>
              <a:ext cx="2940493" cy="618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5" name="文本框 124">
            <a:extLst>
              <a:ext uri="{FF2B5EF4-FFF2-40B4-BE49-F238E27FC236}">
                <a16:creationId xmlns:a16="http://schemas.microsoft.com/office/drawing/2014/main" id="{DA45BF7F-3EF9-AD4F-859A-2001714A2159}"/>
              </a:ext>
            </a:extLst>
          </p:cNvPr>
          <p:cNvSpPr txBox="1"/>
          <p:nvPr/>
        </p:nvSpPr>
        <p:spPr>
          <a:xfrm>
            <a:off x="7900857" y="0"/>
            <a:ext cx="1243143" cy="221955"/>
          </a:xfrm>
          <a:prstGeom prst="rect">
            <a:avLst/>
          </a:prstGeom>
          <a:solidFill>
            <a:srgbClr val="C00000"/>
          </a:solidFill>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000" b="0" i="0" u="none" strike="noStrike" kern="1200" cap="none" spc="0" normalizeH="0" baseline="0" noProof="0" dirty="0">
                <a:ln>
                  <a:noFill/>
                </a:ln>
                <a:solidFill>
                  <a:prstClr val="white"/>
                </a:solidFill>
                <a:effectLst/>
                <a:uLnTx/>
                <a:uFillTx/>
                <a:latin typeface="Microsoft YaHei"/>
                <a:ea typeface="Microsoft YaHei"/>
                <a:cs typeface="Microsoft YaHei"/>
              </a:rPr>
              <a:t>商业能力</a:t>
            </a:r>
            <a:r>
              <a:rPr kumimoji="1" lang="en-US" altLang="zh-CN" sz="1000" b="0" i="0" u="none" strike="noStrike" kern="1200" cap="none" spc="0" normalizeH="0" baseline="0" noProof="0" dirty="0">
                <a:ln>
                  <a:noFill/>
                </a:ln>
                <a:solidFill>
                  <a:prstClr val="white"/>
                </a:solidFill>
                <a:effectLst/>
                <a:uLnTx/>
                <a:uFillTx/>
                <a:latin typeface="Microsoft YaHei"/>
                <a:ea typeface="Microsoft YaHei"/>
                <a:cs typeface="Microsoft YaHei"/>
              </a:rPr>
              <a:t>S</a:t>
            </a:r>
            <a:r>
              <a:rPr kumimoji="1" lang="en-US" altLang="zh-Hans" sz="1000" b="0" i="0" u="none" strike="noStrike" kern="1200" cap="none" spc="0" normalizeH="0" baseline="0" noProof="0" dirty="0">
                <a:ln>
                  <a:noFill/>
                </a:ln>
                <a:solidFill>
                  <a:prstClr val="white"/>
                </a:solidFill>
                <a:effectLst/>
                <a:uLnTx/>
                <a:uFillTx/>
                <a:latin typeface="Microsoft YaHei"/>
                <a:ea typeface="Microsoft YaHei"/>
                <a:cs typeface="Microsoft YaHei"/>
              </a:rPr>
              <a:t>DK</a:t>
            </a:r>
            <a:endParaRPr kumimoji="1" lang="zh-CN" altLang="en-US" sz="1000" b="0"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sp>
        <p:nvSpPr>
          <p:cNvPr name="文本框 152" id="167"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414696930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7998" y="155531"/>
            <a:ext cx="6461376" cy="409306"/>
          </a:xfrm>
        </p:spPr>
        <p:txBody>
          <a:bodyPr>
            <a:normAutofit/>
          </a:bodyPr>
          <a:lstStyle/>
          <a:p>
            <a:r>
              <a:rPr lang="zh-Hans" altLang="en-US" dirty="0"/>
              <a:t>业务定制：基于商业能力</a:t>
            </a:r>
            <a:r>
              <a:rPr lang="en-US" altLang="zh-Hans" dirty="0"/>
              <a:t>SDK</a:t>
            </a:r>
            <a:r>
              <a:rPr lang="zh-Hans" altLang="en-US" dirty="0"/>
              <a:t>构建业务定制包</a:t>
            </a:r>
            <a:endParaRPr kumimoji="1" lang="zh-CN" altLang="en-US" dirty="0"/>
          </a:p>
        </p:txBody>
      </p:sp>
      <p:grpSp>
        <p:nvGrpSpPr>
          <p:cNvPr id="52" name="组合 51">
            <a:extLst>
              <a:ext uri="{FF2B5EF4-FFF2-40B4-BE49-F238E27FC236}">
                <a16:creationId xmlns:a16="http://schemas.microsoft.com/office/drawing/2014/main" id="{D18063B7-82B7-6849-84C2-30F631013CD1}"/>
              </a:ext>
            </a:extLst>
          </p:cNvPr>
          <p:cNvGrpSpPr/>
          <p:nvPr/>
        </p:nvGrpSpPr>
        <p:grpSpPr>
          <a:xfrm>
            <a:off x="195309" y="914400"/>
            <a:ext cx="8753382" cy="3531776"/>
            <a:chOff x="23168663" y="1824913"/>
            <a:chExt cx="21077676" cy="7042752"/>
          </a:xfrm>
        </p:grpSpPr>
        <p:pic>
          <p:nvPicPr>
            <p:cNvPr id="54" name="图片 53">
              <a:extLst>
                <a:ext uri="{FF2B5EF4-FFF2-40B4-BE49-F238E27FC236}">
                  <a16:creationId xmlns:a16="http://schemas.microsoft.com/office/drawing/2014/main" id="{7A221BC7-3825-FA4C-A614-D3225491E5B0}"/>
                </a:ext>
              </a:extLst>
            </p:cNvPr>
            <p:cNvPicPr>
              <a:picLocks noChangeAspect="1"/>
            </p:cNvPicPr>
            <p:nvPr/>
          </p:nvPicPr>
          <p:blipFill>
            <a:blip r:embed="rId4"/>
            <a:stretch>
              <a:fillRect/>
            </a:stretch>
          </p:blipFill>
          <p:spPr>
            <a:xfrm>
              <a:off x="36805230" y="2972823"/>
              <a:ext cx="7441109" cy="5791062"/>
            </a:xfrm>
            <a:prstGeom prst="rect">
              <a:avLst/>
            </a:prstGeom>
          </p:spPr>
        </p:pic>
        <p:grpSp>
          <p:nvGrpSpPr>
            <p:cNvPr id="53" name="组 8">
              <a:extLst>
                <a:ext uri="{FF2B5EF4-FFF2-40B4-BE49-F238E27FC236}">
                  <a16:creationId xmlns:a16="http://schemas.microsoft.com/office/drawing/2014/main" id="{FA2E943B-785E-E041-8683-C56C098508E2}"/>
                </a:ext>
              </a:extLst>
            </p:cNvPr>
            <p:cNvGrpSpPr/>
            <p:nvPr/>
          </p:nvGrpSpPr>
          <p:grpSpPr>
            <a:xfrm>
              <a:off x="23168663" y="1824913"/>
              <a:ext cx="21077676" cy="7042752"/>
              <a:chOff x="148825" y="1079806"/>
              <a:chExt cx="11243605" cy="3850622"/>
            </a:xfrm>
          </p:grpSpPr>
          <p:grpSp>
            <p:nvGrpSpPr>
              <p:cNvPr id="55" name="Group 14">
                <a:extLst>
                  <a:ext uri="{FF2B5EF4-FFF2-40B4-BE49-F238E27FC236}">
                    <a16:creationId xmlns:a16="http://schemas.microsoft.com/office/drawing/2014/main" id="{2D395317-A872-C647-A2B0-A6E3D96CBF03}"/>
                  </a:ext>
                </a:extLst>
              </p:cNvPr>
              <p:cNvGrpSpPr>
                <a:grpSpLocks/>
              </p:cNvGrpSpPr>
              <p:nvPr/>
            </p:nvGrpSpPr>
            <p:grpSpPr bwMode="auto">
              <a:xfrm>
                <a:off x="276380" y="2394781"/>
                <a:ext cx="1273175" cy="1276350"/>
                <a:chOff x="4228" y="336"/>
                <a:chExt cx="802" cy="804"/>
              </a:xfrm>
            </p:grpSpPr>
            <p:graphicFrame>
              <p:nvGraphicFramePr>
                <p:cNvPr id="89" name="Object 12">
                  <a:extLst>
                    <a:ext uri="{FF2B5EF4-FFF2-40B4-BE49-F238E27FC236}">
                      <a16:creationId xmlns:a16="http://schemas.microsoft.com/office/drawing/2014/main" id="{067D4DEE-EA0D-2E4E-9E49-F3CFB3A6A906}"/>
                    </a:ext>
                  </a:extLst>
                </p:cNvPr>
                <p:cNvGraphicFramePr>
                  <a:graphicFrameLocks noChangeAspect="1"/>
                </p:cNvGraphicFramePr>
                <p:nvPr>
                  <p:extLst/>
                </p:nvPr>
              </p:nvGraphicFramePr>
              <p:xfrm>
                <a:off x="4228" y="502"/>
                <a:ext cx="720" cy="638"/>
              </p:xfrm>
              <a:graphic>
                <a:graphicData uri="http://schemas.openxmlformats.org/presentationml/2006/ole">
                  <mc:AlternateContent xmlns:mc="http://schemas.openxmlformats.org/markup-compatibility/2006">
                    <mc:Choice xmlns:v="urn:schemas-microsoft-com:vml" Requires="v">
                      <p:oleObj spid="_x0000_s2050" name="CorelDRAW" r:id="rId5" imgW="3496757" imgH="3095701" progId="CorelDRAW.Graphic.9">
                        <p:embed/>
                      </p:oleObj>
                    </mc:Choice>
                    <mc:Fallback>
                      <p:oleObj name="CorelDRAW" r:id="rId5" imgW="3496757" imgH="3095701" progId="CorelDRAW.Graphic.9">
                        <p:embed/>
                        <p:pic>
                          <p:nvPicPr>
                            <p:cNvPr id="89" name="Object 12">
                              <a:extLst>
                                <a:ext uri="{FF2B5EF4-FFF2-40B4-BE49-F238E27FC236}">
                                  <a16:creationId xmlns:a16="http://schemas.microsoft.com/office/drawing/2014/main" id="{067D4DEE-EA0D-2E4E-9E49-F3CFB3A6A9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8" y="502"/>
                              <a:ext cx="720" cy="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90" name="Picture 13" descr="图形2">
                  <a:extLst>
                    <a:ext uri="{FF2B5EF4-FFF2-40B4-BE49-F238E27FC236}">
                      <a16:creationId xmlns:a16="http://schemas.microsoft.com/office/drawing/2014/main" id="{9E66BD44-8D2C-2E45-8D47-98E8E44F5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4656" y="336"/>
                  <a:ext cx="374" cy="43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56" name="圆角矩形 55">
                <a:extLst>
                  <a:ext uri="{FF2B5EF4-FFF2-40B4-BE49-F238E27FC236}">
                    <a16:creationId xmlns:a16="http://schemas.microsoft.com/office/drawing/2014/main" id="{FB4BBB00-056D-AE4A-970C-B325CF0314D6}"/>
                  </a:ext>
                </a:extLst>
              </p:cNvPr>
              <p:cNvSpPr/>
              <p:nvPr/>
            </p:nvSpPr>
            <p:spPr>
              <a:xfrm>
                <a:off x="2112179" y="1636687"/>
                <a:ext cx="387120" cy="3266577"/>
              </a:xfrm>
              <a:prstGeom prst="roundRect">
                <a:avLst>
                  <a:gd name="adj" fmla="val 7895"/>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vert="eaVert"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Helvetica Neue Medium"/>
                  </a:rPr>
                  <a:t> </a:t>
                </a:r>
                <a:r>
                  <a:rPr kumimoji="1" lang="en-US" altLang="zh-CN" sz="12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BusinessPlatformExt</a:t>
                </a:r>
                <a:endParaRPr kumimoji="1" lang="zh-CN" altLang="en-US" sz="12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57" name="右箭头 56">
                <a:extLst>
                  <a:ext uri="{FF2B5EF4-FFF2-40B4-BE49-F238E27FC236}">
                    <a16:creationId xmlns:a16="http://schemas.microsoft.com/office/drawing/2014/main" id="{9C67FF74-7D9E-8E4E-8B01-0EE90CCC1DBA}"/>
                  </a:ext>
                </a:extLst>
              </p:cNvPr>
              <p:cNvSpPr/>
              <p:nvPr/>
            </p:nvSpPr>
            <p:spPr>
              <a:xfrm>
                <a:off x="1602812" y="2927018"/>
                <a:ext cx="380749" cy="484632"/>
              </a:xfrm>
              <a:prstGeom prst="rightArrow">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endParaRPr kumimoji="1" lang="zh-CN" altLang="en-US" sz="533" b="0" i="0" u="none" strike="noStrike" kern="1200" cap="none" spc="0" normalizeH="0" baseline="0" noProof="0">
                  <a:ln>
                    <a:noFill/>
                  </a:ln>
                  <a:solidFill>
                    <a:prstClr val="white"/>
                  </a:solidFill>
                  <a:effectLst/>
                  <a:uLnTx/>
                  <a:uFillTx/>
                  <a:latin typeface="Calibri"/>
                  <a:ea typeface="宋体" panose="02010600030101010101" pitchFamily="2" charset="-122"/>
                  <a:cs typeface="+mn-cs"/>
                  <a:sym typeface="Helvetica Neue Medium"/>
                </a:endParaRPr>
              </a:p>
            </p:txBody>
          </p:sp>
          <p:sp>
            <p:nvSpPr>
              <p:cNvPr id="58" name="Rectangle 4">
                <a:extLst>
                  <a:ext uri="{FF2B5EF4-FFF2-40B4-BE49-F238E27FC236}">
                    <a16:creationId xmlns:a16="http://schemas.microsoft.com/office/drawing/2014/main" id="{AEA5723C-DCC1-C74E-A4A7-94814F368A5B}"/>
                  </a:ext>
                </a:extLst>
              </p:cNvPr>
              <p:cNvSpPr>
                <a:spLocks noChangeArrowheads="1"/>
              </p:cNvSpPr>
              <p:nvPr/>
            </p:nvSpPr>
            <p:spPr bwMode="gray">
              <a:xfrm>
                <a:off x="159937" y="1079806"/>
                <a:ext cx="11232493" cy="437875"/>
              </a:xfrm>
              <a:prstGeom prst="rect">
                <a:avLst/>
              </a:prstGeom>
              <a:solidFill>
                <a:srgbClr val="CCCC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361243" rtl="0" eaLnBrk="1" fontAlgn="auto" latinLnBrk="0" hangingPunct="1">
                  <a:lnSpc>
                    <a:spcPct val="100000"/>
                  </a:lnSpc>
                  <a:spcBef>
                    <a:spcPts val="0"/>
                  </a:spcBef>
                  <a:spcAft>
                    <a:spcPts val="0"/>
                  </a:spcAft>
                  <a:buClrTx/>
                  <a:buSzTx/>
                  <a:buFontTx/>
                  <a:buNone/>
                  <a:tabLst/>
                  <a:defRPr/>
                </a:pPr>
                <a:endParaRPr kumimoji="0" lang="zh-CN" altLang="en-US" sz="711"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Helvetica Neue Medium"/>
                  <a:sym typeface="Helvetica Neue Medium"/>
                </a:endParaRPr>
              </a:p>
            </p:txBody>
          </p:sp>
          <p:grpSp>
            <p:nvGrpSpPr>
              <p:cNvPr id="59" name="Group 5">
                <a:extLst>
                  <a:ext uri="{FF2B5EF4-FFF2-40B4-BE49-F238E27FC236}">
                    <a16:creationId xmlns:a16="http://schemas.microsoft.com/office/drawing/2014/main" id="{99B17467-3FD3-F640-B278-86457401FB29}"/>
                  </a:ext>
                </a:extLst>
              </p:cNvPr>
              <p:cNvGrpSpPr>
                <a:grpSpLocks/>
              </p:cNvGrpSpPr>
              <p:nvPr/>
            </p:nvGrpSpPr>
            <p:grpSpPr bwMode="auto">
              <a:xfrm>
                <a:off x="148825" y="1079806"/>
                <a:ext cx="2520263" cy="437875"/>
                <a:chOff x="404" y="1980"/>
                <a:chExt cx="1294" cy="298"/>
              </a:xfrm>
            </p:grpSpPr>
            <p:sp>
              <p:nvSpPr>
                <p:cNvPr id="87" name="Rectangle 6">
                  <a:extLst>
                    <a:ext uri="{FF2B5EF4-FFF2-40B4-BE49-F238E27FC236}">
                      <a16:creationId xmlns:a16="http://schemas.microsoft.com/office/drawing/2014/main" id="{C72B728E-6461-3B40-AE87-F80EF1DFF654}"/>
                    </a:ext>
                  </a:extLst>
                </p:cNvPr>
                <p:cNvSpPr>
                  <a:spLocks noChangeArrowheads="1"/>
                </p:cNvSpPr>
                <p:nvPr/>
              </p:nvSpPr>
              <p:spPr bwMode="gray">
                <a:xfrm>
                  <a:off x="404" y="1980"/>
                  <a:ext cx="1205" cy="298"/>
                </a:xfrm>
                <a:prstGeom prst="rect">
                  <a:avLst/>
                </a:prstGeom>
                <a:solidFill>
                  <a:srgbClr val="FF66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361243" rtl="0" eaLnBrk="1" fontAlgn="auto" latinLnBrk="0" hangingPunct="1">
                    <a:lnSpc>
                      <a:spcPct val="100000"/>
                    </a:lnSpc>
                    <a:spcBef>
                      <a:spcPts val="0"/>
                    </a:spcBef>
                    <a:spcAft>
                      <a:spcPts val="0"/>
                    </a:spcAft>
                    <a:buClrTx/>
                    <a:buSzTx/>
                    <a:buFontTx/>
                    <a:buNone/>
                    <a:tabLst/>
                    <a:defRPr/>
                  </a:pPr>
                  <a:endParaRPr kumimoji="0" lang="zh-CN" altLang="en-US" sz="711"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Helvetica Neue Medium"/>
                    <a:sym typeface="Helvetica Neue Medium"/>
                  </a:endParaRPr>
                </a:p>
              </p:txBody>
            </p:sp>
            <p:sp>
              <p:nvSpPr>
                <p:cNvPr id="88" name="AutoShape 7">
                  <a:extLst>
                    <a:ext uri="{FF2B5EF4-FFF2-40B4-BE49-F238E27FC236}">
                      <a16:creationId xmlns:a16="http://schemas.microsoft.com/office/drawing/2014/main" id="{F1BD131A-ED1D-0A4A-B638-84C6E75F98E1}"/>
                    </a:ext>
                  </a:extLst>
                </p:cNvPr>
                <p:cNvSpPr>
                  <a:spLocks noChangeArrowheads="1"/>
                </p:cNvSpPr>
                <p:nvPr/>
              </p:nvSpPr>
              <p:spPr bwMode="gray">
                <a:xfrm rot="5400000">
                  <a:off x="1568" y="2072"/>
                  <a:ext cx="139" cy="120"/>
                </a:xfrm>
                <a:prstGeom prst="triangle">
                  <a:avLst>
                    <a:gd name="adj" fmla="val 50000"/>
                  </a:avLst>
                </a:prstGeom>
                <a:solidFill>
                  <a:srgbClr val="FF66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361243" rtl="0" eaLnBrk="1" fontAlgn="auto" latinLnBrk="0" hangingPunct="1">
                    <a:lnSpc>
                      <a:spcPct val="100000"/>
                    </a:lnSpc>
                    <a:spcBef>
                      <a:spcPts val="0"/>
                    </a:spcBef>
                    <a:spcAft>
                      <a:spcPts val="0"/>
                    </a:spcAft>
                    <a:buClrTx/>
                    <a:buSzTx/>
                    <a:buFontTx/>
                    <a:buNone/>
                    <a:tabLst/>
                    <a:defRPr/>
                  </a:pPr>
                  <a:endParaRPr kumimoji="0" lang="zh-CN" altLang="en-US" sz="711"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Helvetica Neue Medium"/>
                    <a:sym typeface="Helvetica Neue Medium"/>
                  </a:endParaRPr>
                </a:p>
              </p:txBody>
            </p:sp>
          </p:grpSp>
          <p:sp>
            <p:nvSpPr>
              <p:cNvPr id="60" name="Rectangle 9">
                <a:extLst>
                  <a:ext uri="{FF2B5EF4-FFF2-40B4-BE49-F238E27FC236}">
                    <a16:creationId xmlns:a16="http://schemas.microsoft.com/office/drawing/2014/main" id="{E95459EA-D07C-D740-AF5E-1EEF898CCBE8}"/>
                  </a:ext>
                </a:extLst>
              </p:cNvPr>
              <p:cNvSpPr>
                <a:spLocks noChangeArrowheads="1"/>
              </p:cNvSpPr>
              <p:nvPr/>
            </p:nvSpPr>
            <p:spPr bwMode="gray">
              <a:xfrm>
                <a:off x="171052" y="1155031"/>
                <a:ext cx="2263341" cy="691891"/>
              </a:xfrm>
              <a:prstGeom prst="rect">
                <a:avLst/>
              </a:prstGeom>
              <a:noFill/>
              <a:ln>
                <a:noFill/>
              </a:ln>
              <a:effectLst>
                <a:outerShdw blurRad="63500" dist="17961" dir="2700000" algn="ctr" rotWithShape="0">
                  <a:srgbClr val="003300">
                    <a:alpha val="74998"/>
                  </a:srgbClr>
                </a:outerShdw>
              </a:effectLst>
              <a:extLst>
                <a:ext uri="{909E8E84-426E-40dd-AFC4-6F175D3DCCD1}">
                  <a14:hiddenFill xmlns:a14="http://schemas.microsoft.com/office/drawing/2010/main" xmlns="">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marL="0" marR="0" lvl="0" indent="0" algn="ctr" defTabSz="270932" rtl="0" eaLnBrk="0"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latin typeface="微软雅黑"/>
                    <a:ea typeface="微软雅黑"/>
                    <a:cs typeface="微软雅黑"/>
                    <a:sym typeface="Helvetica Neue Medium"/>
                  </a:rPr>
                  <a:t>统一的业务</a:t>
                </a:r>
                <a:r>
                  <a:rPr kumimoji="0" lang="en-US" altLang="zh-CN" sz="1200" b="0" i="0" u="none" strike="noStrike" kern="1200" cap="none" spc="0" normalizeH="0" baseline="0" noProof="0" dirty="0">
                    <a:ln>
                      <a:noFill/>
                    </a:ln>
                    <a:solidFill>
                      <a:srgbClr val="FFFFFF"/>
                    </a:solidFill>
                    <a:effectLst/>
                    <a:uLnTx/>
                    <a:uFillTx/>
                    <a:latin typeface="微软雅黑"/>
                    <a:ea typeface="微软雅黑"/>
                    <a:cs typeface="微软雅黑"/>
                    <a:sym typeface="Helvetica Neue Medium"/>
                  </a:rPr>
                  <a:t>SDK</a:t>
                </a:r>
                <a:r>
                  <a:rPr kumimoji="0" lang="zh-CN" altLang="en-US" sz="1200" b="0" i="0" u="none" strike="noStrike" kern="1200" cap="none" spc="0" normalizeH="0" baseline="0" noProof="0" dirty="0">
                    <a:ln>
                      <a:noFill/>
                    </a:ln>
                    <a:solidFill>
                      <a:srgbClr val="FFFFFF"/>
                    </a:solidFill>
                    <a:effectLst/>
                    <a:uLnTx/>
                    <a:uFillTx/>
                    <a:latin typeface="微软雅黑"/>
                    <a:ea typeface="微软雅黑"/>
                    <a:cs typeface="微软雅黑"/>
                    <a:sym typeface="Helvetica Neue Medium"/>
                  </a:rPr>
                  <a:t>入口</a:t>
                </a:r>
                <a:endParaRPr kumimoji="0" lang="en-US" altLang="zh-CN" sz="1200" b="0" i="0" u="none" strike="noStrike" kern="1200" cap="none" spc="0" normalizeH="0" baseline="0" noProof="0" dirty="0">
                  <a:ln>
                    <a:noFill/>
                  </a:ln>
                  <a:solidFill>
                    <a:srgbClr val="FFFFFF"/>
                  </a:solidFill>
                  <a:effectLst/>
                  <a:uLnTx/>
                  <a:uFillTx/>
                  <a:latin typeface="微软雅黑"/>
                  <a:ea typeface="微软雅黑"/>
                  <a:cs typeface="微软雅黑"/>
                  <a:sym typeface="Helvetica Neue Medium"/>
                </a:endParaRPr>
              </a:p>
            </p:txBody>
          </p:sp>
          <p:sp>
            <p:nvSpPr>
              <p:cNvPr id="61" name="AutoShape 10">
                <a:extLst>
                  <a:ext uri="{FF2B5EF4-FFF2-40B4-BE49-F238E27FC236}">
                    <a16:creationId xmlns:a16="http://schemas.microsoft.com/office/drawing/2014/main" id="{63011DE7-8A16-9D43-BD89-2DFE0C1D4BF5}"/>
                  </a:ext>
                </a:extLst>
              </p:cNvPr>
              <p:cNvSpPr>
                <a:spLocks noChangeArrowheads="1"/>
              </p:cNvSpPr>
              <p:nvPr/>
            </p:nvSpPr>
            <p:spPr bwMode="gray">
              <a:xfrm>
                <a:off x="4896901" y="1167170"/>
                <a:ext cx="368300" cy="273050"/>
              </a:xfrm>
              <a:prstGeom prst="rightArrow">
                <a:avLst>
                  <a:gd name="adj1" fmla="val 50000"/>
                  <a:gd name="adj2" fmla="val 60467"/>
                </a:avLst>
              </a:prstGeom>
              <a:gradFill rotWithShape="1">
                <a:gsLst>
                  <a:gs pos="0">
                    <a:srgbClr val="E3A99D"/>
                  </a:gs>
                  <a:gs pos="100000">
                    <a:srgbClr val="990000"/>
                  </a:gs>
                </a:gsLst>
                <a:lin ang="0" scaled="1"/>
              </a:gradFill>
              <a:ln>
                <a:noFill/>
              </a:ln>
              <a:effectLst>
                <a:outerShdw blurRad="63500" dist="29783" dir="1514402" algn="ctr" rotWithShape="0">
                  <a:srgbClr val="333333">
                    <a:alpha val="50000"/>
                  </a:srgbClr>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marL="0" marR="0" lvl="0" indent="0" algn="l" defTabSz="361243" rtl="0" eaLnBrk="1" fontAlgn="auto" latinLnBrk="0" hangingPunct="1">
                  <a:lnSpc>
                    <a:spcPct val="100000"/>
                  </a:lnSpc>
                  <a:spcBef>
                    <a:spcPts val="0"/>
                  </a:spcBef>
                  <a:spcAft>
                    <a:spcPts val="0"/>
                  </a:spcAft>
                  <a:buClrTx/>
                  <a:buSzTx/>
                  <a:buFontTx/>
                  <a:buNone/>
                  <a:tabLst/>
                  <a:defRPr/>
                </a:pPr>
                <a:endParaRPr kumimoji="0" lang="zh-CN" altLang="en-US" sz="711" b="0" i="0" u="none" strike="noStrike" kern="0" cap="none" spc="0" normalizeH="0" baseline="0" noProof="0">
                  <a:ln>
                    <a:noFill/>
                  </a:ln>
                  <a:solidFill>
                    <a:srgbClr val="ED7D31"/>
                  </a:solidFill>
                  <a:effectLst/>
                  <a:uLnTx/>
                  <a:uFillTx/>
                  <a:latin typeface="Calibri"/>
                  <a:ea typeface="宋体" panose="02010600030101010101" pitchFamily="2" charset="-122"/>
                  <a:cs typeface="Helvetica Neue Medium"/>
                  <a:sym typeface="Helvetica Neue Medium"/>
                </a:endParaRPr>
              </a:p>
            </p:txBody>
          </p:sp>
          <p:sp>
            <p:nvSpPr>
              <p:cNvPr id="62" name="Text Box 11">
                <a:extLst>
                  <a:ext uri="{FF2B5EF4-FFF2-40B4-BE49-F238E27FC236}">
                    <a16:creationId xmlns:a16="http://schemas.microsoft.com/office/drawing/2014/main" id="{ECEF914A-300A-2E4D-BE32-121542FAA9FD}"/>
                  </a:ext>
                </a:extLst>
              </p:cNvPr>
              <p:cNvSpPr txBox="1">
                <a:spLocks noChangeArrowheads="1"/>
              </p:cNvSpPr>
              <p:nvPr/>
            </p:nvSpPr>
            <p:spPr bwMode="gray">
              <a:xfrm>
                <a:off x="2597895" y="1153652"/>
                <a:ext cx="2216505" cy="3020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270932" rtl="0" eaLnBrk="1" fontAlgn="auto" latinLnBrk="0" hangingPunct="1">
                  <a:lnSpc>
                    <a:spcPct val="100000"/>
                  </a:lnSpc>
                  <a:spcBef>
                    <a:spcPct val="5000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微软雅黑"/>
                    <a:sym typeface="Helvetica Neue Medium"/>
                  </a:rPr>
                  <a:t>商业能力</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微软雅黑"/>
                    <a:sym typeface="Helvetica Neue Medium"/>
                  </a:rPr>
                  <a:t>SDK</a:t>
                </a:r>
              </a:p>
            </p:txBody>
          </p:sp>
          <p:sp>
            <p:nvSpPr>
              <p:cNvPr id="63" name="AutoShape 12">
                <a:extLst>
                  <a:ext uri="{FF2B5EF4-FFF2-40B4-BE49-F238E27FC236}">
                    <a16:creationId xmlns:a16="http://schemas.microsoft.com/office/drawing/2014/main" id="{0C914CB5-5BEE-E743-B244-1DF719D1C9CF}"/>
                  </a:ext>
                </a:extLst>
              </p:cNvPr>
              <p:cNvSpPr>
                <a:spLocks noChangeArrowheads="1"/>
              </p:cNvSpPr>
              <p:nvPr/>
            </p:nvSpPr>
            <p:spPr bwMode="gray">
              <a:xfrm>
                <a:off x="7054769" y="1167170"/>
                <a:ext cx="368300" cy="273050"/>
              </a:xfrm>
              <a:prstGeom prst="rightArrow">
                <a:avLst>
                  <a:gd name="adj1" fmla="val 50000"/>
                  <a:gd name="adj2" fmla="val 60467"/>
                </a:avLst>
              </a:prstGeom>
              <a:gradFill rotWithShape="1">
                <a:gsLst>
                  <a:gs pos="0">
                    <a:srgbClr val="E3A99D"/>
                  </a:gs>
                  <a:gs pos="100000">
                    <a:srgbClr val="990000"/>
                  </a:gs>
                </a:gsLst>
                <a:lin ang="0" scaled="1"/>
              </a:gradFill>
              <a:ln>
                <a:noFill/>
              </a:ln>
              <a:effectLst>
                <a:outerShdw blurRad="63500" dist="29783" dir="1514402" algn="ctr" rotWithShape="0">
                  <a:srgbClr val="333333">
                    <a:alpha val="50000"/>
                  </a:srgbClr>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marL="0" marR="0" lvl="0" indent="0" algn="l" defTabSz="361243" rtl="0" eaLnBrk="1" fontAlgn="auto" latinLnBrk="0" hangingPunct="1">
                  <a:lnSpc>
                    <a:spcPct val="100000"/>
                  </a:lnSpc>
                  <a:spcBef>
                    <a:spcPts val="0"/>
                  </a:spcBef>
                  <a:spcAft>
                    <a:spcPts val="0"/>
                  </a:spcAft>
                  <a:buClrTx/>
                  <a:buSzTx/>
                  <a:buFontTx/>
                  <a:buNone/>
                  <a:tabLst/>
                  <a:defRPr/>
                </a:pPr>
                <a:endParaRPr kumimoji="0" lang="zh-CN" altLang="en-US" sz="711"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Helvetica Neue Medium"/>
                  <a:sym typeface="Helvetica Neue Medium"/>
                </a:endParaRPr>
              </a:p>
            </p:txBody>
          </p:sp>
          <p:sp>
            <p:nvSpPr>
              <p:cNvPr id="64" name="左大括号 63">
                <a:extLst>
                  <a:ext uri="{FF2B5EF4-FFF2-40B4-BE49-F238E27FC236}">
                    <a16:creationId xmlns:a16="http://schemas.microsoft.com/office/drawing/2014/main" id="{8B82EE58-FF97-5D45-B41C-81991949E49F}"/>
                  </a:ext>
                </a:extLst>
              </p:cNvPr>
              <p:cNvSpPr/>
              <p:nvPr/>
            </p:nvSpPr>
            <p:spPr>
              <a:xfrm>
                <a:off x="2572994" y="1663852"/>
                <a:ext cx="190164" cy="3266576"/>
              </a:xfrm>
              <a:prstGeom prst="leftBrace">
                <a:avLst>
                  <a:gd name="adj1" fmla="val 29761"/>
                  <a:gd name="adj2" fmla="val 50000"/>
                </a:avLst>
              </a:prstGeom>
              <a:noFill/>
              <a:ln w="1270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endParaRPr kumimoji="1" lang="zh-CN" altLang="en-US" sz="533" b="0" i="0" u="none" strike="noStrike" kern="1200" cap="none" spc="0" normalizeH="0" baseline="0" noProof="0">
                  <a:ln>
                    <a:noFill/>
                  </a:ln>
                  <a:solidFill>
                    <a:prstClr val="black"/>
                  </a:solidFill>
                  <a:effectLst/>
                  <a:uLnTx/>
                  <a:uFillTx/>
                  <a:latin typeface="Calibri"/>
                  <a:ea typeface="宋体" panose="02010600030101010101" pitchFamily="2" charset="-122"/>
                  <a:cs typeface="+mn-cs"/>
                  <a:sym typeface="Helvetica Neue Medium"/>
                </a:endParaRPr>
              </a:p>
            </p:txBody>
          </p:sp>
          <p:sp>
            <p:nvSpPr>
              <p:cNvPr id="65" name="圆角矩形 64">
                <a:extLst>
                  <a:ext uri="{FF2B5EF4-FFF2-40B4-BE49-F238E27FC236}">
                    <a16:creationId xmlns:a16="http://schemas.microsoft.com/office/drawing/2014/main" id="{0546A38C-B7A5-E94C-AB06-CA66D90B7363}"/>
                  </a:ext>
                </a:extLst>
              </p:cNvPr>
              <p:cNvSpPr/>
              <p:nvPr/>
            </p:nvSpPr>
            <p:spPr>
              <a:xfrm>
                <a:off x="2763157" y="1670643"/>
                <a:ext cx="2208016" cy="319188"/>
              </a:xfrm>
              <a:prstGeom prst="roundRect">
                <a:avLst/>
              </a:prstGeom>
              <a:solidFill>
                <a:srgbClr val="44546A">
                  <a:lumMod val="60000"/>
                  <a:lumOff val="40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Hans"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ProrationAbilityExt</a:t>
                </a:r>
                <a:endParaRPr kumimoji="1" lang="zh-CN" altLang="en-US"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66" name="圆角矩形 65">
                <a:extLst>
                  <a:ext uri="{FF2B5EF4-FFF2-40B4-BE49-F238E27FC236}">
                    <a16:creationId xmlns:a16="http://schemas.microsoft.com/office/drawing/2014/main" id="{8DAF881B-7056-D94B-AB79-DD3019F6908A}"/>
                  </a:ext>
                </a:extLst>
              </p:cNvPr>
              <p:cNvSpPr/>
              <p:nvPr/>
            </p:nvSpPr>
            <p:spPr>
              <a:xfrm>
                <a:off x="2763157" y="2121859"/>
                <a:ext cx="2208016" cy="319188"/>
              </a:xfrm>
              <a:prstGeom prst="roundRect">
                <a:avLst/>
              </a:prstGeom>
              <a:solidFill>
                <a:srgbClr val="44546A">
                  <a:lumMod val="60000"/>
                  <a:lumOff val="40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PreSaleTradeExt</a:t>
                </a:r>
                <a:endParaRPr kumimoji="1" lang="zh-CN" altLang="en-US"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67" name="圆角矩形 66">
                <a:extLst>
                  <a:ext uri="{FF2B5EF4-FFF2-40B4-BE49-F238E27FC236}">
                    <a16:creationId xmlns:a16="http://schemas.microsoft.com/office/drawing/2014/main" id="{84108933-3F84-9346-A9A3-FCDAD7077842}"/>
                  </a:ext>
                </a:extLst>
              </p:cNvPr>
              <p:cNvSpPr/>
              <p:nvPr/>
            </p:nvSpPr>
            <p:spPr>
              <a:xfrm>
                <a:off x="2763157" y="2573074"/>
                <a:ext cx="2208016" cy="319188"/>
              </a:xfrm>
              <a:prstGeom prst="roundRect">
                <a:avLst/>
              </a:prstGeom>
              <a:solidFill>
                <a:srgbClr val="44546A">
                  <a:lumMod val="60000"/>
                  <a:lumOff val="40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Hans"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SecurityTrade</a:t>
                </a:r>
                <a:r>
                  <a:rPr kumimoji="1" lang="en-US" altLang="zh-CN"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Ext</a:t>
                </a:r>
                <a:endParaRPr kumimoji="1" lang="zh-CN" altLang="en-US"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68" name="圆角矩形 67">
                <a:extLst>
                  <a:ext uri="{FF2B5EF4-FFF2-40B4-BE49-F238E27FC236}">
                    <a16:creationId xmlns:a16="http://schemas.microsoft.com/office/drawing/2014/main" id="{740DB214-754B-0B48-B709-292873BA9DD6}"/>
                  </a:ext>
                </a:extLst>
              </p:cNvPr>
              <p:cNvSpPr/>
              <p:nvPr/>
            </p:nvSpPr>
            <p:spPr>
              <a:xfrm>
                <a:off x="2763157" y="3024289"/>
                <a:ext cx="2208016" cy="319188"/>
              </a:xfrm>
              <a:prstGeom prst="roundRect">
                <a:avLst/>
              </a:prstGeom>
              <a:solidFill>
                <a:srgbClr val="44546A">
                  <a:lumMod val="60000"/>
                  <a:lumOff val="40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ShopDesignExt</a:t>
                </a:r>
                <a:endParaRPr kumimoji="1" lang="zh-CN" altLang="en-US"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69" name="圆角矩形 68">
                <a:extLst>
                  <a:ext uri="{FF2B5EF4-FFF2-40B4-BE49-F238E27FC236}">
                    <a16:creationId xmlns:a16="http://schemas.microsoft.com/office/drawing/2014/main" id="{5C2D3AA9-C166-A94B-9674-3AC316C29D14}"/>
                  </a:ext>
                </a:extLst>
              </p:cNvPr>
              <p:cNvSpPr/>
              <p:nvPr/>
            </p:nvSpPr>
            <p:spPr>
              <a:xfrm>
                <a:off x="2763157" y="3475505"/>
                <a:ext cx="2208016" cy="319188"/>
              </a:xfrm>
              <a:prstGeom prst="roundRect">
                <a:avLst/>
              </a:prstGeom>
              <a:solidFill>
                <a:srgbClr val="44546A">
                  <a:lumMod val="60000"/>
                  <a:lumOff val="40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RegionProductExt</a:t>
                </a:r>
                <a:endParaRPr kumimoji="1" lang="zh-CN" altLang="en-US"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70" name="圆角矩形 69">
                <a:extLst>
                  <a:ext uri="{FF2B5EF4-FFF2-40B4-BE49-F238E27FC236}">
                    <a16:creationId xmlns:a16="http://schemas.microsoft.com/office/drawing/2014/main" id="{CCD53AD8-18A4-7C4E-8DFE-7245B6B570CA}"/>
                  </a:ext>
                </a:extLst>
              </p:cNvPr>
              <p:cNvSpPr/>
              <p:nvPr/>
            </p:nvSpPr>
            <p:spPr>
              <a:xfrm>
                <a:off x="2763157" y="3926720"/>
                <a:ext cx="2208016" cy="319188"/>
              </a:xfrm>
              <a:prstGeom prst="roundRect">
                <a:avLst/>
              </a:prstGeom>
              <a:solidFill>
                <a:srgbClr val="44546A">
                  <a:lumMod val="60000"/>
                  <a:lumOff val="40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ProductPublishExt</a:t>
                </a:r>
                <a:endParaRPr kumimoji="1" lang="zh-CN" altLang="en-US"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71" name="圆角矩形 70">
                <a:extLst>
                  <a:ext uri="{FF2B5EF4-FFF2-40B4-BE49-F238E27FC236}">
                    <a16:creationId xmlns:a16="http://schemas.microsoft.com/office/drawing/2014/main" id="{C48B36B7-4CB8-034E-AF91-26858229505E}"/>
                  </a:ext>
                </a:extLst>
              </p:cNvPr>
              <p:cNvSpPr/>
              <p:nvPr/>
            </p:nvSpPr>
            <p:spPr>
              <a:xfrm>
                <a:off x="2763157" y="4554499"/>
                <a:ext cx="2208016" cy="319188"/>
              </a:xfrm>
              <a:prstGeom prst="roundRect">
                <a:avLst/>
              </a:prstGeom>
              <a:solidFill>
                <a:srgbClr val="ED7D31"/>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NormalCartExt</a:t>
                </a:r>
                <a:endParaRPr kumimoji="1" lang="zh-CN" altLang="en-US" sz="10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72" name="文本框 71">
                <a:extLst>
                  <a:ext uri="{FF2B5EF4-FFF2-40B4-BE49-F238E27FC236}">
                    <a16:creationId xmlns:a16="http://schemas.microsoft.com/office/drawing/2014/main" id="{D86E24A3-DC65-C249-B023-EDA30501F5B3}"/>
                  </a:ext>
                </a:extLst>
              </p:cNvPr>
              <p:cNvSpPr txBox="1"/>
              <p:nvPr/>
            </p:nvSpPr>
            <p:spPr>
              <a:xfrm>
                <a:off x="3653866" y="4210559"/>
                <a:ext cx="434660" cy="305605"/>
              </a:xfrm>
              <a:prstGeom prst="rect">
                <a:avLst/>
              </a:prstGeom>
            </p:spPr>
            <p:txBody>
              <a:bodyPr wrap="none" rtlCol="0">
                <a:noAutofit/>
              </a:bodyPr>
              <a:lstStyle/>
              <a:p>
                <a:pPr marL="0" marR="0" lvl="0" indent="0" algn="l" defTabSz="270932" rtl="0" eaLnBrk="1" fontAlgn="auto" latinLnBrk="0" hangingPunct="1">
                  <a:lnSpc>
                    <a:spcPct val="100000"/>
                  </a:lnSpc>
                  <a:spcBef>
                    <a:spcPts val="0"/>
                  </a:spcBef>
                  <a:spcAft>
                    <a:spcPts val="0"/>
                  </a:spcAft>
                  <a:buClrTx/>
                  <a:buSzTx/>
                  <a:buFontTx/>
                  <a:buNone/>
                  <a:tabLst/>
                  <a:defRPr/>
                </a:pPr>
                <a:r>
                  <a:rPr kumimoji="1" lang="mr-IN" altLang="zh-CN" sz="553"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sym typeface="Helvetica Neue Medium"/>
                  </a:rPr>
                  <a:t>…...</a:t>
                </a:r>
                <a:endParaRPr kumimoji="1" lang="zh-CN" altLang="en-US" sz="553"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icrosoft YaHei"/>
                  <a:sym typeface="Helvetica Neue Medium"/>
                </a:endParaRPr>
              </a:p>
            </p:txBody>
          </p:sp>
          <p:sp>
            <p:nvSpPr>
              <p:cNvPr id="73" name="Text Box 11">
                <a:extLst>
                  <a:ext uri="{FF2B5EF4-FFF2-40B4-BE49-F238E27FC236}">
                    <a16:creationId xmlns:a16="http://schemas.microsoft.com/office/drawing/2014/main" id="{050179F8-1FED-7A4E-A9BF-2D3E30D245B0}"/>
                  </a:ext>
                </a:extLst>
              </p:cNvPr>
              <p:cNvSpPr txBox="1">
                <a:spLocks noChangeArrowheads="1"/>
              </p:cNvSpPr>
              <p:nvPr/>
            </p:nvSpPr>
            <p:spPr bwMode="gray">
              <a:xfrm>
                <a:off x="5252053" y="1153652"/>
                <a:ext cx="1549296" cy="2949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270932" rtl="0" eaLnBrk="1" fontAlgn="auto" latinLnBrk="0" hangingPunct="1">
                  <a:lnSpc>
                    <a:spcPct val="100000"/>
                  </a:lnSpc>
                  <a:spcBef>
                    <a:spcPct val="5000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微软雅黑"/>
                    <a:sym typeface="Helvetica Neue Medium"/>
                  </a:rPr>
                  <a:t>业务活动 </a:t>
                </a: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微软雅黑"/>
                    <a:sym typeface="Helvetica Neue Medium"/>
                  </a:rPr>
                  <a:t>SDK</a:t>
                </a:r>
              </a:p>
            </p:txBody>
          </p:sp>
          <p:sp>
            <p:nvSpPr>
              <p:cNvPr id="74" name="左大括号 73">
                <a:extLst>
                  <a:ext uri="{FF2B5EF4-FFF2-40B4-BE49-F238E27FC236}">
                    <a16:creationId xmlns:a16="http://schemas.microsoft.com/office/drawing/2014/main" id="{17AA985E-1DBE-5247-9976-925A098689A2}"/>
                  </a:ext>
                </a:extLst>
              </p:cNvPr>
              <p:cNvSpPr/>
              <p:nvPr/>
            </p:nvSpPr>
            <p:spPr>
              <a:xfrm>
                <a:off x="4985014" y="2288644"/>
                <a:ext cx="155448" cy="914400"/>
              </a:xfrm>
              <a:prstGeom prst="leftBrace">
                <a:avLst/>
              </a:prstGeom>
              <a:noFill/>
              <a:ln w="1270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endParaRPr kumimoji="1" lang="zh-CN" altLang="en-US" sz="533" b="0" i="0" u="none" strike="noStrike" kern="1200" cap="none" spc="0" normalizeH="0" baseline="0" noProof="0">
                  <a:ln>
                    <a:noFill/>
                  </a:ln>
                  <a:solidFill>
                    <a:prstClr val="black"/>
                  </a:solidFill>
                  <a:effectLst/>
                  <a:uLnTx/>
                  <a:uFillTx/>
                  <a:latin typeface="Calibri"/>
                  <a:ea typeface="宋体" panose="02010600030101010101" pitchFamily="2" charset="-122"/>
                  <a:cs typeface="+mn-cs"/>
                  <a:sym typeface="Helvetica Neue Medium"/>
                </a:endParaRPr>
              </a:p>
            </p:txBody>
          </p:sp>
          <p:grpSp>
            <p:nvGrpSpPr>
              <p:cNvPr id="75" name="组 35">
                <a:extLst>
                  <a:ext uri="{FF2B5EF4-FFF2-40B4-BE49-F238E27FC236}">
                    <a16:creationId xmlns:a16="http://schemas.microsoft.com/office/drawing/2014/main" id="{29791705-4650-1E46-AD9A-EC34EC717885}"/>
                  </a:ext>
                </a:extLst>
              </p:cNvPr>
              <p:cNvGrpSpPr/>
              <p:nvPr/>
            </p:nvGrpSpPr>
            <p:grpSpPr>
              <a:xfrm>
                <a:off x="5252052" y="2278054"/>
                <a:ext cx="1973420" cy="905424"/>
                <a:chOff x="5394674" y="2264469"/>
                <a:chExt cx="1973420" cy="905424"/>
              </a:xfrm>
            </p:grpSpPr>
            <p:sp>
              <p:nvSpPr>
                <p:cNvPr id="84" name="圆角矩形 83">
                  <a:extLst>
                    <a:ext uri="{FF2B5EF4-FFF2-40B4-BE49-F238E27FC236}">
                      <a16:creationId xmlns:a16="http://schemas.microsoft.com/office/drawing/2014/main" id="{B4C2E7D8-233B-6746-8E67-2A5AB12FF6D5}"/>
                    </a:ext>
                  </a:extLst>
                </p:cNvPr>
                <p:cNvSpPr/>
                <p:nvPr/>
              </p:nvSpPr>
              <p:spPr>
                <a:xfrm>
                  <a:off x="5394674" y="2593844"/>
                  <a:ext cx="1973420" cy="246674"/>
                </a:xfrm>
                <a:prstGeom prst="roundRect">
                  <a:avLst/>
                </a:prstGeom>
                <a:solidFill>
                  <a:srgbClr val="FFC000">
                    <a:lumMod val="75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CheckOrderExt</a:t>
                  </a:r>
                  <a:endParaRPr kumimoji="1" lang="zh-CN" altLang="en-US"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85" name="圆角矩形 84">
                  <a:extLst>
                    <a:ext uri="{FF2B5EF4-FFF2-40B4-BE49-F238E27FC236}">
                      <a16:creationId xmlns:a16="http://schemas.microsoft.com/office/drawing/2014/main" id="{8BFCA765-1E68-5742-A749-121EEF18E496}"/>
                    </a:ext>
                  </a:extLst>
                </p:cNvPr>
                <p:cNvSpPr/>
                <p:nvPr/>
              </p:nvSpPr>
              <p:spPr>
                <a:xfrm>
                  <a:off x="5394674" y="2923219"/>
                  <a:ext cx="1973420" cy="246674"/>
                </a:xfrm>
                <a:prstGeom prst="roundRect">
                  <a:avLst/>
                </a:prstGeom>
                <a:solidFill>
                  <a:srgbClr val="FFC000">
                    <a:lumMod val="75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CheckoutOrderExt</a:t>
                  </a:r>
                  <a:endParaRPr kumimoji="1" lang="zh-CN" altLang="en-US"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86" name="圆角矩形 85">
                  <a:extLst>
                    <a:ext uri="{FF2B5EF4-FFF2-40B4-BE49-F238E27FC236}">
                      <a16:creationId xmlns:a16="http://schemas.microsoft.com/office/drawing/2014/main" id="{C43BE44B-D498-304F-82EC-A74AFB365CF0}"/>
                    </a:ext>
                  </a:extLst>
                </p:cNvPr>
                <p:cNvSpPr/>
                <p:nvPr/>
              </p:nvSpPr>
              <p:spPr>
                <a:xfrm>
                  <a:off x="5394674" y="2264469"/>
                  <a:ext cx="1973420" cy="246674"/>
                </a:xfrm>
                <a:prstGeom prst="roundRect">
                  <a:avLst/>
                </a:prstGeom>
                <a:solidFill>
                  <a:srgbClr val="FFC000">
                    <a:lumMod val="75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PlaceOrderExt</a:t>
                  </a:r>
                  <a:endParaRPr kumimoji="1" lang="zh-CN" altLang="en-US"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grpSp>
          <p:sp>
            <p:nvSpPr>
              <p:cNvPr id="76" name="左大括号 75">
                <a:extLst>
                  <a:ext uri="{FF2B5EF4-FFF2-40B4-BE49-F238E27FC236}">
                    <a16:creationId xmlns:a16="http://schemas.microsoft.com/office/drawing/2014/main" id="{43BC5A5A-4F1D-FE4E-A9DE-8364F595C4FB}"/>
                  </a:ext>
                </a:extLst>
              </p:cNvPr>
              <p:cNvSpPr/>
              <p:nvPr/>
            </p:nvSpPr>
            <p:spPr>
              <a:xfrm>
                <a:off x="4988000" y="3604309"/>
                <a:ext cx="155448" cy="914400"/>
              </a:xfrm>
              <a:prstGeom prst="leftBrace">
                <a:avLst/>
              </a:prstGeom>
              <a:noFill/>
              <a:ln w="1270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endParaRPr kumimoji="1" lang="zh-CN" altLang="en-US" sz="533" b="0" i="0" u="none" strike="noStrike" kern="1200" cap="none" spc="0" normalizeH="0" baseline="0" noProof="0">
                  <a:ln>
                    <a:noFill/>
                  </a:ln>
                  <a:solidFill>
                    <a:prstClr val="black"/>
                  </a:solidFill>
                  <a:effectLst/>
                  <a:uLnTx/>
                  <a:uFillTx/>
                  <a:latin typeface="Calibri"/>
                  <a:ea typeface="宋体" panose="02010600030101010101" pitchFamily="2" charset="-122"/>
                  <a:cs typeface="+mn-cs"/>
                  <a:sym typeface="Helvetica Neue Medium"/>
                </a:endParaRPr>
              </a:p>
            </p:txBody>
          </p:sp>
          <p:grpSp>
            <p:nvGrpSpPr>
              <p:cNvPr id="77" name="组 37">
                <a:extLst>
                  <a:ext uri="{FF2B5EF4-FFF2-40B4-BE49-F238E27FC236}">
                    <a16:creationId xmlns:a16="http://schemas.microsoft.com/office/drawing/2014/main" id="{34ED9F65-35FA-D841-A1A0-684F62C96468}"/>
                  </a:ext>
                </a:extLst>
              </p:cNvPr>
              <p:cNvGrpSpPr/>
              <p:nvPr/>
            </p:nvGrpSpPr>
            <p:grpSpPr>
              <a:xfrm>
                <a:off x="5255038" y="3593719"/>
                <a:ext cx="1973420" cy="905424"/>
                <a:chOff x="5394674" y="2264469"/>
                <a:chExt cx="1973420" cy="905424"/>
              </a:xfrm>
            </p:grpSpPr>
            <p:sp>
              <p:nvSpPr>
                <p:cNvPr id="81" name="圆角矩形 80">
                  <a:extLst>
                    <a:ext uri="{FF2B5EF4-FFF2-40B4-BE49-F238E27FC236}">
                      <a16:creationId xmlns:a16="http://schemas.microsoft.com/office/drawing/2014/main" id="{B1C49465-361B-A742-877A-1C635FF1F299}"/>
                    </a:ext>
                  </a:extLst>
                </p:cNvPr>
                <p:cNvSpPr/>
                <p:nvPr/>
              </p:nvSpPr>
              <p:spPr>
                <a:xfrm>
                  <a:off x="5394674" y="2593844"/>
                  <a:ext cx="1973420" cy="246674"/>
                </a:xfrm>
                <a:prstGeom prst="roundRect">
                  <a:avLst/>
                </a:prstGeom>
                <a:solidFill>
                  <a:srgbClr val="FFC000">
                    <a:lumMod val="75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PublishProductPageExt</a:t>
                  </a:r>
                  <a:endParaRPr kumimoji="1" lang="zh-CN" altLang="en-US"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82" name="圆角矩形 81">
                  <a:extLst>
                    <a:ext uri="{FF2B5EF4-FFF2-40B4-BE49-F238E27FC236}">
                      <a16:creationId xmlns:a16="http://schemas.microsoft.com/office/drawing/2014/main" id="{5F1570A1-DE23-E54C-86C3-0CB637AB4B93}"/>
                    </a:ext>
                  </a:extLst>
                </p:cNvPr>
                <p:cNvSpPr/>
                <p:nvPr/>
              </p:nvSpPr>
              <p:spPr>
                <a:xfrm>
                  <a:off x="5394674" y="2923219"/>
                  <a:ext cx="1973420" cy="246674"/>
                </a:xfrm>
                <a:prstGeom prst="roundRect">
                  <a:avLst/>
                </a:prstGeom>
                <a:solidFill>
                  <a:srgbClr val="FFC000">
                    <a:lumMod val="75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UpShelfProductExt</a:t>
                  </a:r>
                  <a:endParaRPr kumimoji="1" lang="zh-CN" altLang="en-US"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sp>
              <p:nvSpPr>
                <p:cNvPr id="83" name="圆角矩形 82">
                  <a:extLst>
                    <a:ext uri="{FF2B5EF4-FFF2-40B4-BE49-F238E27FC236}">
                      <a16:creationId xmlns:a16="http://schemas.microsoft.com/office/drawing/2014/main" id="{82D219FE-91FA-2D4E-AA22-F4841EF991AF}"/>
                    </a:ext>
                  </a:extLst>
                </p:cNvPr>
                <p:cNvSpPr/>
                <p:nvPr/>
              </p:nvSpPr>
              <p:spPr>
                <a:xfrm>
                  <a:off x="5394674" y="2264469"/>
                  <a:ext cx="1973420" cy="246674"/>
                </a:xfrm>
                <a:prstGeom prst="roundRect">
                  <a:avLst/>
                </a:prstGeom>
                <a:solidFill>
                  <a:srgbClr val="FFC000">
                    <a:lumMod val="75000"/>
                  </a:srgbClr>
                </a:solidFill>
                <a:ln w="635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rPr>
                    <a:t>AuditProductExt</a:t>
                  </a:r>
                  <a:endParaRPr kumimoji="1" lang="zh-CN" altLang="en-US" sz="800" b="0" i="0" u="none" strike="noStrike" kern="1200" cap="none" spc="0" normalizeH="0" baseline="0" noProof="0" dirty="0">
                    <a:ln>
                      <a:noFill/>
                    </a:ln>
                    <a:solidFill>
                      <a:prstClr val="white"/>
                    </a:solidFill>
                    <a:effectLst/>
                    <a:uLnTx/>
                    <a:uFillTx/>
                    <a:latin typeface="Courier New"/>
                    <a:ea typeface="微软雅黑"/>
                    <a:cs typeface="Courier New"/>
                    <a:sym typeface="Helvetica Neue Medium"/>
                  </a:endParaRPr>
                </a:p>
              </p:txBody>
            </p:sp>
          </p:grpSp>
          <p:sp>
            <p:nvSpPr>
              <p:cNvPr id="78" name="Text Box 11">
                <a:extLst>
                  <a:ext uri="{FF2B5EF4-FFF2-40B4-BE49-F238E27FC236}">
                    <a16:creationId xmlns:a16="http://schemas.microsoft.com/office/drawing/2014/main" id="{1F3E7E22-5D59-094C-A2F7-B5F064BF6BA3}"/>
                  </a:ext>
                </a:extLst>
              </p:cNvPr>
              <p:cNvSpPr txBox="1">
                <a:spLocks noChangeArrowheads="1"/>
              </p:cNvSpPr>
              <p:nvPr/>
            </p:nvSpPr>
            <p:spPr bwMode="gray">
              <a:xfrm>
                <a:off x="7435201" y="1153652"/>
                <a:ext cx="2049725" cy="3020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270932" rtl="0" eaLnBrk="1" fontAlgn="auto" latinLnBrk="0" hangingPunct="1">
                  <a:lnSpc>
                    <a:spcPct val="100000"/>
                  </a:lnSpc>
                  <a:spcBef>
                    <a:spcPct val="5000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a:ea typeface="微软雅黑"/>
                    <a:cs typeface="微软雅黑"/>
                    <a:sym typeface="Helvetica Neue Medium"/>
                  </a:rPr>
                  <a:t>一份扩展实现</a:t>
                </a:r>
                <a:endParaRPr kumimoji="0" lang="en-US" altLang="zh-CN" sz="1200" b="0" i="0" u="none" strike="noStrike" kern="1200" cap="none" spc="0" normalizeH="0" baseline="0" noProof="0" dirty="0">
                  <a:ln>
                    <a:noFill/>
                  </a:ln>
                  <a:solidFill>
                    <a:prstClr val="black"/>
                  </a:solidFill>
                  <a:effectLst/>
                  <a:uLnTx/>
                  <a:uFillTx/>
                  <a:latin typeface="微软雅黑"/>
                  <a:ea typeface="微软雅黑"/>
                  <a:cs typeface="微软雅黑"/>
                  <a:sym typeface="Helvetica Neue Medium"/>
                </a:endParaRPr>
              </a:p>
            </p:txBody>
          </p:sp>
          <p:sp>
            <p:nvSpPr>
              <p:cNvPr id="79" name="左大括号 78">
                <a:extLst>
                  <a:ext uri="{FF2B5EF4-FFF2-40B4-BE49-F238E27FC236}">
                    <a16:creationId xmlns:a16="http://schemas.microsoft.com/office/drawing/2014/main" id="{06FF66B5-80D2-7442-9A63-0ABE9BDA5B98}"/>
                  </a:ext>
                </a:extLst>
              </p:cNvPr>
              <p:cNvSpPr/>
              <p:nvPr/>
            </p:nvSpPr>
            <p:spPr>
              <a:xfrm rot="10800000">
                <a:off x="7351466" y="1639680"/>
                <a:ext cx="190164" cy="3266576"/>
              </a:xfrm>
              <a:prstGeom prst="leftBrace">
                <a:avLst>
                  <a:gd name="adj1" fmla="val 29761"/>
                  <a:gd name="adj2" fmla="val 50000"/>
                </a:avLst>
              </a:prstGeom>
              <a:noFill/>
              <a:ln w="12700" cap="flat" cmpd="sng" algn="ctr">
                <a:solidFill>
                  <a:srgbClr val="5B9BD5"/>
                </a:solidFill>
                <a:prstDash val="solid"/>
                <a:miter lim="800000"/>
              </a:ln>
              <a:effectLst/>
            </p:spPr>
            <p:txBody>
              <a:bodyPr rtlCol="0" anchor="ctr"/>
              <a:lstStyle/>
              <a:p>
                <a:pPr marL="0" marR="0" lvl="0" indent="0" algn="ctr" defTabSz="270932" rtl="0" eaLnBrk="1" fontAlgn="auto" latinLnBrk="0" hangingPunct="1">
                  <a:lnSpc>
                    <a:spcPct val="100000"/>
                  </a:lnSpc>
                  <a:spcBef>
                    <a:spcPts val="0"/>
                  </a:spcBef>
                  <a:spcAft>
                    <a:spcPts val="0"/>
                  </a:spcAft>
                  <a:buClrTx/>
                  <a:buSzTx/>
                  <a:buFontTx/>
                  <a:buNone/>
                  <a:tabLst/>
                  <a:defRPr/>
                </a:pPr>
                <a:endParaRPr kumimoji="1" lang="zh-CN" altLang="en-US" sz="533" b="0" i="0" u="none" strike="noStrike" kern="1200" cap="none" spc="0" normalizeH="0" baseline="0" noProof="0">
                  <a:ln>
                    <a:noFill/>
                  </a:ln>
                  <a:solidFill>
                    <a:prstClr val="black"/>
                  </a:solidFill>
                  <a:effectLst/>
                  <a:uLnTx/>
                  <a:uFillTx/>
                  <a:latin typeface="Calibri"/>
                  <a:ea typeface="宋体" panose="02010600030101010101" pitchFamily="2" charset="-122"/>
                  <a:cs typeface="+mn-cs"/>
                  <a:sym typeface="Helvetica Neue Medium"/>
                </a:endParaRPr>
              </a:p>
            </p:txBody>
          </p:sp>
          <p:pic>
            <p:nvPicPr>
              <p:cNvPr id="80" name="图片 79" descr="Snip20171018_1.png">
                <a:extLst>
                  <a:ext uri="{FF2B5EF4-FFF2-40B4-BE49-F238E27FC236}">
                    <a16:creationId xmlns:a16="http://schemas.microsoft.com/office/drawing/2014/main" id="{53520948-15D3-6F43-9F67-60C98D697B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4737" y="3772245"/>
                <a:ext cx="752645" cy="752645"/>
              </a:xfrm>
              <a:prstGeom prst="rect">
                <a:avLst/>
              </a:prstGeom>
            </p:spPr>
          </p:pic>
        </p:grpSp>
      </p:grpSp>
      <p:sp>
        <p:nvSpPr>
          <p:cNvPr id="42" name="文本框 41">
            <a:extLst>
              <a:ext uri="{FF2B5EF4-FFF2-40B4-BE49-F238E27FC236}">
                <a16:creationId xmlns:a16="http://schemas.microsoft.com/office/drawing/2014/main" id="{C8296FCF-D1C1-1A48-9A33-F837C0FC87E3}"/>
              </a:ext>
            </a:extLst>
          </p:cNvPr>
          <p:cNvSpPr txBox="1"/>
          <p:nvPr/>
        </p:nvSpPr>
        <p:spPr>
          <a:xfrm>
            <a:off x="7900857" y="0"/>
            <a:ext cx="1243143" cy="221955"/>
          </a:xfrm>
          <a:prstGeom prst="rect">
            <a:avLst/>
          </a:prstGeom>
          <a:solidFill>
            <a:srgbClr val="C00000"/>
          </a:solidFill>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000" b="0" i="0" u="none" strike="noStrike" kern="1200" cap="none" spc="0" normalizeH="0" baseline="0" noProof="0" dirty="0">
                <a:ln>
                  <a:noFill/>
                </a:ln>
                <a:solidFill>
                  <a:prstClr val="white"/>
                </a:solidFill>
                <a:effectLst/>
                <a:uLnTx/>
                <a:uFillTx/>
                <a:latin typeface="Microsoft YaHei"/>
                <a:ea typeface="Microsoft YaHei"/>
                <a:cs typeface="Microsoft YaHei"/>
              </a:rPr>
              <a:t>商业能力</a:t>
            </a:r>
            <a:r>
              <a:rPr kumimoji="1" lang="en-US" altLang="zh-CN" sz="1000" b="0" i="0" u="none" strike="noStrike" kern="1200" cap="none" spc="0" normalizeH="0" baseline="0" noProof="0" dirty="0">
                <a:ln>
                  <a:noFill/>
                </a:ln>
                <a:solidFill>
                  <a:prstClr val="white"/>
                </a:solidFill>
                <a:effectLst/>
                <a:uLnTx/>
                <a:uFillTx/>
                <a:latin typeface="Microsoft YaHei"/>
                <a:ea typeface="Microsoft YaHei"/>
                <a:cs typeface="Microsoft YaHei"/>
              </a:rPr>
              <a:t>S</a:t>
            </a:r>
            <a:r>
              <a:rPr kumimoji="1" lang="en-US" altLang="zh-Hans" sz="1000" b="0" i="0" u="none" strike="noStrike" kern="1200" cap="none" spc="0" normalizeH="0" baseline="0" noProof="0" dirty="0">
                <a:ln>
                  <a:noFill/>
                </a:ln>
                <a:solidFill>
                  <a:prstClr val="white"/>
                </a:solidFill>
                <a:effectLst/>
                <a:uLnTx/>
                <a:uFillTx/>
                <a:latin typeface="Microsoft YaHei"/>
                <a:ea typeface="Microsoft YaHei"/>
                <a:cs typeface="Microsoft YaHei"/>
              </a:rPr>
              <a:t>DK</a:t>
            </a:r>
            <a:endParaRPr kumimoji="1" lang="zh-CN" altLang="en-US" sz="1000" b="0"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sp>
        <p:nvSpPr>
          <p:cNvPr name="文本框 72" id="91"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3632926499"/>
      </p:ext>
    </p:extLst>
  </p:cSld>
  <p:clrMapOvr>
    <a:masterClrMapping/>
  </p:clrMapOvr>
  <p:transition spd="med" advTm="15944"/>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name="文本框 1" id="2"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369737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7997" y="155531"/>
            <a:ext cx="7866021" cy="409306"/>
          </a:xfrm>
        </p:spPr>
        <p:txBody>
          <a:bodyPr>
            <a:normAutofit/>
          </a:bodyPr>
          <a:lstStyle/>
          <a:p>
            <a:r>
              <a:rPr lang="zh-CN" altLang="en-US" dirty="0"/>
              <a:t>什么是“业务”？</a:t>
            </a:r>
          </a:p>
        </p:txBody>
      </p:sp>
      <p:sp>
        <p:nvSpPr>
          <p:cNvPr id="3" name="矩形 2"/>
          <p:cNvSpPr/>
          <p:nvPr/>
        </p:nvSpPr>
        <p:spPr>
          <a:xfrm>
            <a:off x="554965" y="633520"/>
            <a:ext cx="7922729" cy="600164"/>
          </a:xfrm>
          <a:prstGeom prst="rect">
            <a:avLst/>
          </a:prstGeom>
          <a:ln>
            <a:solidFill>
              <a:schemeClr val="tx1"/>
            </a:solidFill>
          </a:ln>
        </p:spPr>
        <p:txBody>
          <a:bodyPr wrap="square">
            <a:spAutoFit/>
          </a:bodyPr>
          <a:lstStyle/>
          <a:p>
            <a:r>
              <a:rPr lang="zh-CN" altLang="en-US" sz="1100" i="1" dirty="0">
                <a:solidFill>
                  <a:prstClr val="black"/>
                </a:solidFill>
                <a:latin typeface="微软雅黑" panose="020B0503020204020204" pitchFamily="34" charset="-122"/>
                <a:ea typeface="微软雅黑" panose="020B0503020204020204" pitchFamily="34" charset="-122"/>
              </a:rPr>
              <a:t>关于什么是“业务”，我相信每个人都会有自己的看法。比如，五道口同学会说，我们五道口盒马鲜生就是典型的业务；聚划算的同学也很坚信自己做的事就是业务；电子凭证同学也会很坚信的认为自己做的电子凭证也是业务； 之前某个物流同事，说我们提供的</a:t>
            </a:r>
            <a:r>
              <a:rPr lang="en-US" altLang="zh-CN" sz="1100" i="1" dirty="0">
                <a:solidFill>
                  <a:prstClr val="black"/>
                </a:solidFill>
                <a:latin typeface="微软雅黑" panose="020B0503020204020204" pitchFamily="34" charset="-122"/>
                <a:ea typeface="微软雅黑" panose="020B0503020204020204" pitchFamily="34" charset="-122"/>
              </a:rPr>
              <a:t>COD</a:t>
            </a:r>
            <a:r>
              <a:rPr lang="zh-CN" altLang="en-US" sz="1100" i="1" dirty="0">
                <a:solidFill>
                  <a:prstClr val="black"/>
                </a:solidFill>
                <a:latin typeface="微软雅黑" panose="020B0503020204020204" pitchFamily="34" charset="-122"/>
                <a:ea typeface="微软雅黑" panose="020B0503020204020204" pitchFamily="34" charset="-122"/>
              </a:rPr>
              <a:t>发货方式，</a:t>
            </a:r>
            <a:r>
              <a:rPr lang="en-US" altLang="zh-CN" sz="1100" i="1" dirty="0">
                <a:solidFill>
                  <a:prstClr val="black"/>
                </a:solidFill>
                <a:latin typeface="微软雅黑" panose="020B0503020204020204" pitchFamily="34" charset="-122"/>
                <a:ea typeface="微软雅黑" panose="020B0503020204020204" pitchFamily="34" charset="-122"/>
              </a:rPr>
              <a:t>COD</a:t>
            </a:r>
            <a:r>
              <a:rPr lang="zh-CN" altLang="en-US" sz="1100" i="1" dirty="0">
                <a:solidFill>
                  <a:prstClr val="black"/>
                </a:solidFill>
                <a:latin typeface="微软雅黑" panose="020B0503020204020204" pitchFamily="34" charset="-122"/>
                <a:ea typeface="微软雅黑" panose="020B0503020204020204" pitchFamily="34" charset="-122"/>
              </a:rPr>
              <a:t>也是业务。</a:t>
            </a:r>
          </a:p>
        </p:txBody>
      </p:sp>
      <p:sp>
        <p:nvSpPr>
          <p:cNvPr id="6" name="矩形 5"/>
          <p:cNvSpPr/>
          <p:nvPr/>
        </p:nvSpPr>
        <p:spPr>
          <a:xfrm>
            <a:off x="554965" y="1307560"/>
            <a:ext cx="7922729" cy="923330"/>
          </a:xfrm>
          <a:prstGeom prst="rect">
            <a:avLst/>
          </a:prstGeom>
        </p:spPr>
        <p:txBody>
          <a:bodyPr wrap="square">
            <a:spAutoFit/>
          </a:bodyPr>
          <a:lstStyle/>
          <a:p>
            <a:r>
              <a:rPr lang="en-US" altLang="zh-CN" dirty="0">
                <a:solidFill>
                  <a:srgbClr val="333333"/>
                </a:solidFill>
                <a:latin typeface="Helvetica Neue"/>
                <a:ea typeface="宋体"/>
              </a:rPr>
              <a:t>A </a:t>
            </a:r>
            <a:r>
              <a:rPr lang="en-US" altLang="zh-CN" b="1" dirty="0">
                <a:solidFill>
                  <a:srgbClr val="C00000"/>
                </a:solidFill>
                <a:latin typeface="Helvetica Neue"/>
                <a:ea typeface="宋体"/>
              </a:rPr>
              <a:t>business</a:t>
            </a:r>
            <a:r>
              <a:rPr lang="en-US" altLang="zh-CN" dirty="0">
                <a:solidFill>
                  <a:srgbClr val="333333"/>
                </a:solidFill>
                <a:latin typeface="Helvetica Neue"/>
                <a:ea typeface="宋体"/>
              </a:rPr>
              <a:t>, also known as an enterprise, or a firm, is an entity involved in the provision of goods and/or services to consumers. Businesses are prevalent in capitalist economies, where most of them are privately owned and provide goods and services to customers in exchange for other goods, services, or money.</a:t>
            </a:r>
            <a:endParaRPr lang="zh-CN" altLang="en-US" dirty="0">
              <a:solidFill>
                <a:prstClr val="black"/>
              </a:solidFill>
              <a:latin typeface="Calibri"/>
              <a:ea typeface="宋体"/>
            </a:endParaRPr>
          </a:p>
        </p:txBody>
      </p:sp>
      <p:sp>
        <p:nvSpPr>
          <p:cNvPr id="7" name="矩形 6"/>
          <p:cNvSpPr/>
          <p:nvPr/>
        </p:nvSpPr>
        <p:spPr>
          <a:xfrm>
            <a:off x="554965" y="2289395"/>
            <a:ext cx="7922729" cy="261610"/>
          </a:xfrm>
          <a:prstGeom prst="rect">
            <a:avLst/>
          </a:prstGeom>
          <a:solidFill>
            <a:srgbClr val="C00000"/>
          </a:solidFill>
        </p:spPr>
        <p:txBody>
          <a:bodyPr wrap="square">
            <a:spAutoFit/>
          </a:bodyPr>
          <a:lstStyle/>
          <a:p>
            <a:pPr algn="ctr"/>
            <a:r>
              <a:rPr lang="zh-CN" altLang="en-US" sz="1100" dirty="0">
                <a:solidFill>
                  <a:prstClr val="white"/>
                </a:solidFill>
                <a:latin typeface="微软雅黑" panose="020B0503020204020204" pitchFamily="34" charset="-122"/>
                <a:ea typeface="微软雅黑" panose="020B0503020204020204" pitchFamily="34" charset="-122"/>
              </a:rPr>
              <a:t>用中文简而言之： “业务”最终的目的是“售出产品</a:t>
            </a:r>
            <a:r>
              <a:rPr lang="en-US" altLang="zh-CN" sz="1100" dirty="0">
                <a:solidFill>
                  <a:prstClr val="white"/>
                </a:solidFill>
                <a:latin typeface="微软雅黑" panose="020B0503020204020204" pitchFamily="34" charset="-122"/>
                <a:ea typeface="微软雅黑" panose="020B0503020204020204" pitchFamily="34" charset="-122"/>
              </a:rPr>
              <a:t>/</a:t>
            </a:r>
            <a:r>
              <a:rPr lang="zh-CN" altLang="en-US" sz="1100" dirty="0">
                <a:solidFill>
                  <a:prstClr val="white"/>
                </a:solidFill>
                <a:latin typeface="微软雅黑" panose="020B0503020204020204" pitchFamily="34" charset="-122"/>
                <a:ea typeface="微软雅黑" panose="020B0503020204020204" pitchFamily="34" charset="-122"/>
              </a:rPr>
              <a:t>服务，换取利润”。</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65" y="2551005"/>
            <a:ext cx="7922729" cy="2354122"/>
          </a:xfrm>
          <a:prstGeom prst="rect">
            <a:avLst/>
          </a:prstGeom>
        </p:spPr>
      </p:pic>
      <p:sp>
        <p:nvSpPr>
          <p:cNvPr name="文本框 1" id="12"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90910373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7998" y="155531"/>
            <a:ext cx="7349474" cy="409306"/>
          </a:xfrm>
        </p:spPr>
        <p:txBody>
          <a:bodyPr/>
          <a:lstStyle/>
          <a:p>
            <a:r>
              <a:rPr lang="zh-CN" altLang="en-US" dirty="0"/>
              <a:t>长期规划：业务平台对业务的支撑，实际是对业务“经营”的支撑</a:t>
            </a:r>
          </a:p>
        </p:txBody>
      </p:sp>
      <p:cxnSp>
        <p:nvCxnSpPr>
          <p:cNvPr id="108" name="直接连接符 107"/>
          <p:cNvCxnSpPr/>
          <p:nvPr/>
        </p:nvCxnSpPr>
        <p:spPr>
          <a:xfrm flipH="1">
            <a:off x="6202766" y="2723444"/>
            <a:ext cx="239996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9" name="直接连接符 108"/>
          <p:cNvCxnSpPr>
            <a:endCxn id="112" idx="19"/>
          </p:cNvCxnSpPr>
          <p:nvPr/>
        </p:nvCxnSpPr>
        <p:spPr>
          <a:xfrm flipV="1">
            <a:off x="2670011" y="3865984"/>
            <a:ext cx="489134" cy="481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357137" y="3451222"/>
            <a:ext cx="250936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1" name="Group 3"/>
          <p:cNvGrpSpPr>
            <a:grpSpLocks/>
          </p:cNvGrpSpPr>
          <p:nvPr/>
        </p:nvGrpSpPr>
        <p:grpSpPr bwMode="auto">
          <a:xfrm>
            <a:off x="2754686" y="2376226"/>
            <a:ext cx="1840706" cy="2103835"/>
            <a:chOff x="1178" y="1326"/>
            <a:chExt cx="1051" cy="1201"/>
          </a:xfrm>
          <a:gradFill>
            <a:gsLst>
              <a:gs pos="0">
                <a:srgbClr val="31A0EB"/>
              </a:gs>
              <a:gs pos="100000">
                <a:srgbClr val="0F4C8F"/>
              </a:gs>
            </a:gsLst>
            <a:lin ang="5400000" scaled="0"/>
          </a:gradFill>
          <a:effectLst/>
        </p:grpSpPr>
        <p:sp>
          <p:nvSpPr>
            <p:cNvPr id="112" name="Freeform 4"/>
            <p:cNvSpPr>
              <a:spLocks/>
            </p:cNvSpPr>
            <p:nvPr/>
          </p:nvSpPr>
          <p:spPr bwMode="gray">
            <a:xfrm rot="900000">
              <a:off x="1178" y="1326"/>
              <a:ext cx="563" cy="1071"/>
            </a:xfrm>
            <a:custGeom>
              <a:avLst/>
              <a:gdLst>
                <a:gd name="T0" fmla="*/ 404 w 620"/>
                <a:gd name="T1" fmla="*/ 105 h 1178"/>
                <a:gd name="T2" fmla="*/ 114 w 620"/>
                <a:gd name="T3" fmla="*/ 238 h 1178"/>
                <a:gd name="T4" fmla="*/ 2 w 620"/>
                <a:gd name="T5" fmla="*/ 528 h 1178"/>
                <a:gd name="T6" fmla="*/ 0 w 620"/>
                <a:gd name="T7" fmla="*/ 562 h 1178"/>
                <a:gd name="T8" fmla="*/ 0 w 620"/>
                <a:gd name="T9" fmla="*/ 582 h 1178"/>
                <a:gd name="T10" fmla="*/ 0 w 620"/>
                <a:gd name="T11" fmla="*/ 602 h 1178"/>
                <a:gd name="T12" fmla="*/ 0 w 620"/>
                <a:gd name="T13" fmla="*/ 622 h 1178"/>
                <a:gd name="T14" fmla="*/ 3 w 620"/>
                <a:gd name="T15" fmla="*/ 643 h 1178"/>
                <a:gd name="T16" fmla="*/ 187 w 620"/>
                <a:gd name="T17" fmla="*/ 922 h 1178"/>
                <a:gd name="T18" fmla="*/ 511 w 620"/>
                <a:gd name="T19" fmla="*/ 1105 h 1178"/>
                <a:gd name="T20" fmla="*/ 586 w 620"/>
                <a:gd name="T21" fmla="*/ 1013 h 1178"/>
                <a:gd name="T22" fmla="*/ 568 w 620"/>
                <a:gd name="T23" fmla="*/ 1012 h 1178"/>
                <a:gd name="T24" fmla="*/ 543 w 620"/>
                <a:gd name="T25" fmla="*/ 1010 h 1178"/>
                <a:gd name="T26" fmla="*/ 522 w 620"/>
                <a:gd name="T27" fmla="*/ 1007 h 1178"/>
                <a:gd name="T28" fmla="*/ 497 w 620"/>
                <a:gd name="T29" fmla="*/ 1000 h 1178"/>
                <a:gd name="T30" fmla="*/ 468 w 620"/>
                <a:gd name="T31" fmla="*/ 994 h 1178"/>
                <a:gd name="T32" fmla="*/ 437 w 620"/>
                <a:gd name="T33" fmla="*/ 985 h 1178"/>
                <a:gd name="T34" fmla="*/ 407 w 620"/>
                <a:gd name="T35" fmla="*/ 973 h 1178"/>
                <a:gd name="T36" fmla="*/ 376 w 620"/>
                <a:gd name="T37" fmla="*/ 958 h 1178"/>
                <a:gd name="T38" fmla="*/ 346 w 620"/>
                <a:gd name="T39" fmla="*/ 938 h 1178"/>
                <a:gd name="T40" fmla="*/ 316 w 620"/>
                <a:gd name="T41" fmla="*/ 916 h 1178"/>
                <a:gd name="T42" fmla="*/ 291 w 620"/>
                <a:gd name="T43" fmla="*/ 889 h 1178"/>
                <a:gd name="T44" fmla="*/ 274 w 620"/>
                <a:gd name="T45" fmla="*/ 874 h 1178"/>
                <a:gd name="T46" fmla="*/ 251 w 620"/>
                <a:gd name="T47" fmla="*/ 847 h 1178"/>
                <a:gd name="T48" fmla="*/ 237 w 620"/>
                <a:gd name="T49" fmla="*/ 827 h 1178"/>
                <a:gd name="T50" fmla="*/ 223 w 620"/>
                <a:gd name="T51" fmla="*/ 804 h 1178"/>
                <a:gd name="T52" fmla="*/ 209 w 620"/>
                <a:gd name="T53" fmla="*/ 776 h 1178"/>
                <a:gd name="T54" fmla="*/ 196 w 620"/>
                <a:gd name="T55" fmla="*/ 746 h 1178"/>
                <a:gd name="T56" fmla="*/ 183 w 620"/>
                <a:gd name="T57" fmla="*/ 712 h 1178"/>
                <a:gd name="T58" fmla="*/ 173 w 620"/>
                <a:gd name="T59" fmla="*/ 673 h 1178"/>
                <a:gd name="T60" fmla="*/ 166 w 620"/>
                <a:gd name="T61" fmla="*/ 631 h 1178"/>
                <a:gd name="T62" fmla="*/ 163 w 620"/>
                <a:gd name="T63" fmla="*/ 587 h 1178"/>
                <a:gd name="T64" fmla="*/ 163 w 620"/>
                <a:gd name="T65" fmla="*/ 565 h 1178"/>
                <a:gd name="T66" fmla="*/ 167 w 620"/>
                <a:gd name="T67" fmla="*/ 537 h 1178"/>
                <a:gd name="T68" fmla="*/ 170 w 620"/>
                <a:gd name="T69" fmla="*/ 514 h 1178"/>
                <a:gd name="T70" fmla="*/ 176 w 620"/>
                <a:gd name="T71" fmla="*/ 490 h 1178"/>
                <a:gd name="T72" fmla="*/ 183 w 620"/>
                <a:gd name="T73" fmla="*/ 463 h 1178"/>
                <a:gd name="T74" fmla="*/ 192 w 620"/>
                <a:gd name="T75" fmla="*/ 435 h 1178"/>
                <a:gd name="T76" fmla="*/ 204 w 620"/>
                <a:gd name="T77" fmla="*/ 405 h 1178"/>
                <a:gd name="T78" fmla="*/ 220 w 620"/>
                <a:gd name="T79" fmla="*/ 376 h 1178"/>
                <a:gd name="T80" fmla="*/ 237 w 620"/>
                <a:gd name="T81" fmla="*/ 346 h 1178"/>
                <a:gd name="T82" fmla="*/ 257 w 620"/>
                <a:gd name="T83" fmla="*/ 319 h 1178"/>
                <a:gd name="T84" fmla="*/ 282 w 620"/>
                <a:gd name="T85" fmla="*/ 294 h 1178"/>
                <a:gd name="T86" fmla="*/ 299 w 620"/>
                <a:gd name="T87" fmla="*/ 278 h 1178"/>
                <a:gd name="T88" fmla="*/ 324 w 620"/>
                <a:gd name="T89" fmla="*/ 256 h 1178"/>
                <a:gd name="T90" fmla="*/ 346 w 620"/>
                <a:gd name="T91" fmla="*/ 238 h 1178"/>
                <a:gd name="T92" fmla="*/ 368 w 620"/>
                <a:gd name="T93" fmla="*/ 224 h 1178"/>
                <a:gd name="T94" fmla="*/ 394 w 620"/>
                <a:gd name="T95" fmla="*/ 210 h 1178"/>
                <a:gd name="T96" fmla="*/ 424 w 620"/>
                <a:gd name="T97" fmla="*/ 196 h 1178"/>
                <a:gd name="T98" fmla="*/ 458 w 620"/>
                <a:gd name="T99" fmla="*/ 186 h 1178"/>
                <a:gd name="T100" fmla="*/ 495 w 620"/>
                <a:gd name="T101" fmla="*/ 175 h 1178"/>
                <a:gd name="T102" fmla="*/ 536 w 620"/>
                <a:gd name="T103" fmla="*/ 167 h 1178"/>
                <a:gd name="T104" fmla="*/ 582 w 620"/>
                <a:gd name="T105" fmla="*/ 165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1178">
                  <a:moveTo>
                    <a:pt x="593" y="165"/>
                  </a:moveTo>
                  <a:lnTo>
                    <a:pt x="589" y="0"/>
                  </a:lnTo>
                  <a:lnTo>
                    <a:pt x="536" y="1"/>
                  </a:lnTo>
                  <a:lnTo>
                    <a:pt x="515" y="75"/>
                  </a:lnTo>
                  <a:lnTo>
                    <a:pt x="404" y="105"/>
                  </a:lnTo>
                  <a:lnTo>
                    <a:pt x="333" y="57"/>
                  </a:lnTo>
                  <a:lnTo>
                    <a:pt x="253" y="102"/>
                  </a:lnTo>
                  <a:lnTo>
                    <a:pt x="257" y="187"/>
                  </a:lnTo>
                  <a:lnTo>
                    <a:pt x="197" y="251"/>
                  </a:lnTo>
                  <a:lnTo>
                    <a:pt x="114" y="238"/>
                  </a:lnTo>
                  <a:lnTo>
                    <a:pt x="58" y="328"/>
                  </a:lnTo>
                  <a:lnTo>
                    <a:pt x="108" y="398"/>
                  </a:lnTo>
                  <a:lnTo>
                    <a:pt x="75" y="503"/>
                  </a:lnTo>
                  <a:lnTo>
                    <a:pt x="3" y="523"/>
                  </a:lnTo>
                  <a:lnTo>
                    <a:pt x="2" y="528"/>
                  </a:lnTo>
                  <a:lnTo>
                    <a:pt x="2" y="534"/>
                  </a:lnTo>
                  <a:lnTo>
                    <a:pt x="0" y="541"/>
                  </a:lnTo>
                  <a:lnTo>
                    <a:pt x="0" y="548"/>
                  </a:lnTo>
                  <a:lnTo>
                    <a:pt x="0" y="555"/>
                  </a:lnTo>
                  <a:lnTo>
                    <a:pt x="0" y="562"/>
                  </a:lnTo>
                  <a:lnTo>
                    <a:pt x="0" y="567"/>
                  </a:lnTo>
                  <a:lnTo>
                    <a:pt x="0" y="571"/>
                  </a:lnTo>
                  <a:lnTo>
                    <a:pt x="0" y="574"/>
                  </a:lnTo>
                  <a:lnTo>
                    <a:pt x="0" y="578"/>
                  </a:lnTo>
                  <a:lnTo>
                    <a:pt x="0" y="582"/>
                  </a:lnTo>
                  <a:lnTo>
                    <a:pt x="0" y="587"/>
                  </a:lnTo>
                  <a:lnTo>
                    <a:pt x="0" y="589"/>
                  </a:lnTo>
                  <a:lnTo>
                    <a:pt x="0" y="594"/>
                  </a:lnTo>
                  <a:lnTo>
                    <a:pt x="0" y="598"/>
                  </a:lnTo>
                  <a:lnTo>
                    <a:pt x="0" y="602"/>
                  </a:lnTo>
                  <a:lnTo>
                    <a:pt x="0" y="607"/>
                  </a:lnTo>
                  <a:lnTo>
                    <a:pt x="0" y="611"/>
                  </a:lnTo>
                  <a:lnTo>
                    <a:pt x="0" y="615"/>
                  </a:lnTo>
                  <a:lnTo>
                    <a:pt x="0" y="618"/>
                  </a:lnTo>
                  <a:lnTo>
                    <a:pt x="0" y="622"/>
                  </a:lnTo>
                  <a:lnTo>
                    <a:pt x="2" y="626"/>
                  </a:lnTo>
                  <a:lnTo>
                    <a:pt x="2" y="631"/>
                  </a:lnTo>
                  <a:lnTo>
                    <a:pt x="2" y="635"/>
                  </a:lnTo>
                  <a:lnTo>
                    <a:pt x="3" y="639"/>
                  </a:lnTo>
                  <a:lnTo>
                    <a:pt x="3" y="643"/>
                  </a:lnTo>
                  <a:lnTo>
                    <a:pt x="75" y="663"/>
                  </a:lnTo>
                  <a:lnTo>
                    <a:pt x="105" y="774"/>
                  </a:lnTo>
                  <a:lnTo>
                    <a:pt x="57" y="844"/>
                  </a:lnTo>
                  <a:lnTo>
                    <a:pt x="102" y="926"/>
                  </a:lnTo>
                  <a:lnTo>
                    <a:pt x="187" y="922"/>
                  </a:lnTo>
                  <a:lnTo>
                    <a:pt x="251" y="980"/>
                  </a:lnTo>
                  <a:lnTo>
                    <a:pt x="238" y="1066"/>
                  </a:lnTo>
                  <a:lnTo>
                    <a:pt x="329" y="1121"/>
                  </a:lnTo>
                  <a:lnTo>
                    <a:pt x="396" y="1073"/>
                  </a:lnTo>
                  <a:lnTo>
                    <a:pt x="511" y="1105"/>
                  </a:lnTo>
                  <a:lnTo>
                    <a:pt x="524" y="1174"/>
                  </a:lnTo>
                  <a:lnTo>
                    <a:pt x="589" y="1178"/>
                  </a:lnTo>
                  <a:lnTo>
                    <a:pt x="620" y="1110"/>
                  </a:lnTo>
                  <a:lnTo>
                    <a:pt x="587" y="1013"/>
                  </a:lnTo>
                  <a:lnTo>
                    <a:pt x="586" y="1013"/>
                  </a:lnTo>
                  <a:lnTo>
                    <a:pt x="585" y="1013"/>
                  </a:lnTo>
                  <a:lnTo>
                    <a:pt x="582" y="1013"/>
                  </a:lnTo>
                  <a:lnTo>
                    <a:pt x="579" y="1013"/>
                  </a:lnTo>
                  <a:lnTo>
                    <a:pt x="573" y="1012"/>
                  </a:lnTo>
                  <a:lnTo>
                    <a:pt x="568" y="1012"/>
                  </a:lnTo>
                  <a:lnTo>
                    <a:pt x="562" y="1012"/>
                  </a:lnTo>
                  <a:lnTo>
                    <a:pt x="556" y="1012"/>
                  </a:lnTo>
                  <a:lnTo>
                    <a:pt x="552" y="1010"/>
                  </a:lnTo>
                  <a:lnTo>
                    <a:pt x="548" y="1010"/>
                  </a:lnTo>
                  <a:lnTo>
                    <a:pt x="543" y="1010"/>
                  </a:lnTo>
                  <a:lnTo>
                    <a:pt x="539" y="1009"/>
                  </a:lnTo>
                  <a:lnTo>
                    <a:pt x="535" y="1009"/>
                  </a:lnTo>
                  <a:lnTo>
                    <a:pt x="531" y="1007"/>
                  </a:lnTo>
                  <a:lnTo>
                    <a:pt x="526" y="1007"/>
                  </a:lnTo>
                  <a:lnTo>
                    <a:pt x="522" y="1007"/>
                  </a:lnTo>
                  <a:lnTo>
                    <a:pt x="517" y="1006"/>
                  </a:lnTo>
                  <a:lnTo>
                    <a:pt x="512" y="1004"/>
                  </a:lnTo>
                  <a:lnTo>
                    <a:pt x="507" y="1003"/>
                  </a:lnTo>
                  <a:lnTo>
                    <a:pt x="502" y="1002"/>
                  </a:lnTo>
                  <a:lnTo>
                    <a:pt x="497" y="1000"/>
                  </a:lnTo>
                  <a:lnTo>
                    <a:pt x="491" y="1000"/>
                  </a:lnTo>
                  <a:lnTo>
                    <a:pt x="485" y="999"/>
                  </a:lnTo>
                  <a:lnTo>
                    <a:pt x="480" y="997"/>
                  </a:lnTo>
                  <a:lnTo>
                    <a:pt x="474" y="996"/>
                  </a:lnTo>
                  <a:lnTo>
                    <a:pt x="468" y="994"/>
                  </a:lnTo>
                  <a:lnTo>
                    <a:pt x="463" y="993"/>
                  </a:lnTo>
                  <a:lnTo>
                    <a:pt x="455" y="992"/>
                  </a:lnTo>
                  <a:lnTo>
                    <a:pt x="450" y="989"/>
                  </a:lnTo>
                  <a:lnTo>
                    <a:pt x="444" y="987"/>
                  </a:lnTo>
                  <a:lnTo>
                    <a:pt x="437" y="985"/>
                  </a:lnTo>
                  <a:lnTo>
                    <a:pt x="433" y="983"/>
                  </a:lnTo>
                  <a:lnTo>
                    <a:pt x="426" y="980"/>
                  </a:lnTo>
                  <a:lnTo>
                    <a:pt x="420" y="977"/>
                  </a:lnTo>
                  <a:lnTo>
                    <a:pt x="413" y="975"/>
                  </a:lnTo>
                  <a:lnTo>
                    <a:pt x="407" y="973"/>
                  </a:lnTo>
                  <a:lnTo>
                    <a:pt x="402" y="969"/>
                  </a:lnTo>
                  <a:lnTo>
                    <a:pt x="396" y="966"/>
                  </a:lnTo>
                  <a:lnTo>
                    <a:pt x="389" y="965"/>
                  </a:lnTo>
                  <a:lnTo>
                    <a:pt x="383" y="962"/>
                  </a:lnTo>
                  <a:lnTo>
                    <a:pt x="376" y="958"/>
                  </a:lnTo>
                  <a:lnTo>
                    <a:pt x="370" y="953"/>
                  </a:lnTo>
                  <a:lnTo>
                    <a:pt x="365" y="950"/>
                  </a:lnTo>
                  <a:lnTo>
                    <a:pt x="358" y="946"/>
                  </a:lnTo>
                  <a:lnTo>
                    <a:pt x="352" y="942"/>
                  </a:lnTo>
                  <a:lnTo>
                    <a:pt x="346" y="938"/>
                  </a:lnTo>
                  <a:lnTo>
                    <a:pt x="339" y="935"/>
                  </a:lnTo>
                  <a:lnTo>
                    <a:pt x="335" y="931"/>
                  </a:lnTo>
                  <a:lnTo>
                    <a:pt x="328" y="925"/>
                  </a:lnTo>
                  <a:lnTo>
                    <a:pt x="322" y="921"/>
                  </a:lnTo>
                  <a:lnTo>
                    <a:pt x="316" y="916"/>
                  </a:lnTo>
                  <a:lnTo>
                    <a:pt x="311" y="911"/>
                  </a:lnTo>
                  <a:lnTo>
                    <a:pt x="305" y="906"/>
                  </a:lnTo>
                  <a:lnTo>
                    <a:pt x="301" y="901"/>
                  </a:lnTo>
                  <a:lnTo>
                    <a:pt x="295" y="895"/>
                  </a:lnTo>
                  <a:lnTo>
                    <a:pt x="291" y="889"/>
                  </a:lnTo>
                  <a:lnTo>
                    <a:pt x="288" y="888"/>
                  </a:lnTo>
                  <a:lnTo>
                    <a:pt x="284" y="884"/>
                  </a:lnTo>
                  <a:lnTo>
                    <a:pt x="281" y="881"/>
                  </a:lnTo>
                  <a:lnTo>
                    <a:pt x="278" y="878"/>
                  </a:lnTo>
                  <a:lnTo>
                    <a:pt x="274" y="874"/>
                  </a:lnTo>
                  <a:lnTo>
                    <a:pt x="271" y="871"/>
                  </a:lnTo>
                  <a:lnTo>
                    <a:pt x="265" y="865"/>
                  </a:lnTo>
                  <a:lnTo>
                    <a:pt x="261" y="859"/>
                  </a:lnTo>
                  <a:lnTo>
                    <a:pt x="255" y="852"/>
                  </a:lnTo>
                  <a:lnTo>
                    <a:pt x="251" y="847"/>
                  </a:lnTo>
                  <a:lnTo>
                    <a:pt x="248" y="842"/>
                  </a:lnTo>
                  <a:lnTo>
                    <a:pt x="246" y="838"/>
                  </a:lnTo>
                  <a:lnTo>
                    <a:pt x="243" y="835"/>
                  </a:lnTo>
                  <a:lnTo>
                    <a:pt x="240" y="831"/>
                  </a:lnTo>
                  <a:lnTo>
                    <a:pt x="237" y="827"/>
                  </a:lnTo>
                  <a:lnTo>
                    <a:pt x="234" y="823"/>
                  </a:lnTo>
                  <a:lnTo>
                    <a:pt x="231" y="818"/>
                  </a:lnTo>
                  <a:lnTo>
                    <a:pt x="229" y="814"/>
                  </a:lnTo>
                  <a:lnTo>
                    <a:pt x="226" y="808"/>
                  </a:lnTo>
                  <a:lnTo>
                    <a:pt x="223" y="804"/>
                  </a:lnTo>
                  <a:lnTo>
                    <a:pt x="220" y="798"/>
                  </a:lnTo>
                  <a:lnTo>
                    <a:pt x="217" y="793"/>
                  </a:lnTo>
                  <a:lnTo>
                    <a:pt x="213" y="788"/>
                  </a:lnTo>
                  <a:lnTo>
                    <a:pt x="211" y="783"/>
                  </a:lnTo>
                  <a:lnTo>
                    <a:pt x="209" y="776"/>
                  </a:lnTo>
                  <a:lnTo>
                    <a:pt x="206" y="771"/>
                  </a:lnTo>
                  <a:lnTo>
                    <a:pt x="203" y="764"/>
                  </a:lnTo>
                  <a:lnTo>
                    <a:pt x="200" y="759"/>
                  </a:lnTo>
                  <a:lnTo>
                    <a:pt x="197" y="751"/>
                  </a:lnTo>
                  <a:lnTo>
                    <a:pt x="196" y="746"/>
                  </a:lnTo>
                  <a:lnTo>
                    <a:pt x="193" y="739"/>
                  </a:lnTo>
                  <a:lnTo>
                    <a:pt x="190" y="733"/>
                  </a:lnTo>
                  <a:lnTo>
                    <a:pt x="187" y="726"/>
                  </a:lnTo>
                  <a:lnTo>
                    <a:pt x="186" y="719"/>
                  </a:lnTo>
                  <a:lnTo>
                    <a:pt x="183" y="712"/>
                  </a:lnTo>
                  <a:lnTo>
                    <a:pt x="182" y="705"/>
                  </a:lnTo>
                  <a:lnTo>
                    <a:pt x="179" y="697"/>
                  </a:lnTo>
                  <a:lnTo>
                    <a:pt x="177" y="689"/>
                  </a:lnTo>
                  <a:lnTo>
                    <a:pt x="175" y="682"/>
                  </a:lnTo>
                  <a:lnTo>
                    <a:pt x="173" y="673"/>
                  </a:lnTo>
                  <a:lnTo>
                    <a:pt x="172" y="665"/>
                  </a:lnTo>
                  <a:lnTo>
                    <a:pt x="170" y="658"/>
                  </a:lnTo>
                  <a:lnTo>
                    <a:pt x="169" y="649"/>
                  </a:lnTo>
                  <a:lnTo>
                    <a:pt x="167" y="641"/>
                  </a:lnTo>
                  <a:lnTo>
                    <a:pt x="166" y="631"/>
                  </a:lnTo>
                  <a:lnTo>
                    <a:pt x="166" y="624"/>
                  </a:lnTo>
                  <a:lnTo>
                    <a:pt x="165" y="614"/>
                  </a:lnTo>
                  <a:lnTo>
                    <a:pt x="163" y="605"/>
                  </a:lnTo>
                  <a:lnTo>
                    <a:pt x="163" y="595"/>
                  </a:lnTo>
                  <a:lnTo>
                    <a:pt x="163" y="587"/>
                  </a:lnTo>
                  <a:lnTo>
                    <a:pt x="163" y="584"/>
                  </a:lnTo>
                  <a:lnTo>
                    <a:pt x="163" y="581"/>
                  </a:lnTo>
                  <a:lnTo>
                    <a:pt x="163" y="575"/>
                  </a:lnTo>
                  <a:lnTo>
                    <a:pt x="163" y="572"/>
                  </a:lnTo>
                  <a:lnTo>
                    <a:pt x="163" y="565"/>
                  </a:lnTo>
                  <a:lnTo>
                    <a:pt x="165" y="560"/>
                  </a:lnTo>
                  <a:lnTo>
                    <a:pt x="165" y="553"/>
                  </a:lnTo>
                  <a:lnTo>
                    <a:pt x="166" y="545"/>
                  </a:lnTo>
                  <a:lnTo>
                    <a:pt x="166" y="541"/>
                  </a:lnTo>
                  <a:lnTo>
                    <a:pt x="167" y="537"/>
                  </a:lnTo>
                  <a:lnTo>
                    <a:pt x="167" y="533"/>
                  </a:lnTo>
                  <a:lnTo>
                    <a:pt x="169" y="528"/>
                  </a:lnTo>
                  <a:lnTo>
                    <a:pt x="169" y="524"/>
                  </a:lnTo>
                  <a:lnTo>
                    <a:pt x="170" y="518"/>
                  </a:lnTo>
                  <a:lnTo>
                    <a:pt x="170" y="514"/>
                  </a:lnTo>
                  <a:lnTo>
                    <a:pt x="172" y="510"/>
                  </a:lnTo>
                  <a:lnTo>
                    <a:pt x="172" y="504"/>
                  </a:lnTo>
                  <a:lnTo>
                    <a:pt x="173" y="500"/>
                  </a:lnTo>
                  <a:lnTo>
                    <a:pt x="175" y="494"/>
                  </a:lnTo>
                  <a:lnTo>
                    <a:pt x="176" y="490"/>
                  </a:lnTo>
                  <a:lnTo>
                    <a:pt x="177" y="484"/>
                  </a:lnTo>
                  <a:lnTo>
                    <a:pt x="179" y="479"/>
                  </a:lnTo>
                  <a:lnTo>
                    <a:pt x="180" y="473"/>
                  </a:lnTo>
                  <a:lnTo>
                    <a:pt x="182" y="469"/>
                  </a:lnTo>
                  <a:lnTo>
                    <a:pt x="183" y="463"/>
                  </a:lnTo>
                  <a:lnTo>
                    <a:pt x="185" y="457"/>
                  </a:lnTo>
                  <a:lnTo>
                    <a:pt x="186" y="452"/>
                  </a:lnTo>
                  <a:lnTo>
                    <a:pt x="187" y="446"/>
                  </a:lnTo>
                  <a:lnTo>
                    <a:pt x="190" y="440"/>
                  </a:lnTo>
                  <a:lnTo>
                    <a:pt x="192" y="435"/>
                  </a:lnTo>
                  <a:lnTo>
                    <a:pt x="194" y="429"/>
                  </a:lnTo>
                  <a:lnTo>
                    <a:pt x="197" y="423"/>
                  </a:lnTo>
                  <a:lnTo>
                    <a:pt x="199" y="418"/>
                  </a:lnTo>
                  <a:lnTo>
                    <a:pt x="202" y="412"/>
                  </a:lnTo>
                  <a:lnTo>
                    <a:pt x="204" y="405"/>
                  </a:lnTo>
                  <a:lnTo>
                    <a:pt x="207" y="399"/>
                  </a:lnTo>
                  <a:lnTo>
                    <a:pt x="210" y="393"/>
                  </a:lnTo>
                  <a:lnTo>
                    <a:pt x="213" y="388"/>
                  </a:lnTo>
                  <a:lnTo>
                    <a:pt x="216" y="382"/>
                  </a:lnTo>
                  <a:lnTo>
                    <a:pt x="220" y="376"/>
                  </a:lnTo>
                  <a:lnTo>
                    <a:pt x="223" y="371"/>
                  </a:lnTo>
                  <a:lnTo>
                    <a:pt x="226" y="365"/>
                  </a:lnTo>
                  <a:lnTo>
                    <a:pt x="229" y="358"/>
                  </a:lnTo>
                  <a:lnTo>
                    <a:pt x="233" y="354"/>
                  </a:lnTo>
                  <a:lnTo>
                    <a:pt x="237" y="346"/>
                  </a:lnTo>
                  <a:lnTo>
                    <a:pt x="240" y="341"/>
                  </a:lnTo>
                  <a:lnTo>
                    <a:pt x="244" y="337"/>
                  </a:lnTo>
                  <a:lnTo>
                    <a:pt x="250" y="331"/>
                  </a:lnTo>
                  <a:lnTo>
                    <a:pt x="254" y="325"/>
                  </a:lnTo>
                  <a:lnTo>
                    <a:pt x="257" y="319"/>
                  </a:lnTo>
                  <a:lnTo>
                    <a:pt x="263" y="314"/>
                  </a:lnTo>
                  <a:lnTo>
                    <a:pt x="268" y="310"/>
                  </a:lnTo>
                  <a:lnTo>
                    <a:pt x="272" y="304"/>
                  </a:lnTo>
                  <a:lnTo>
                    <a:pt x="278" y="298"/>
                  </a:lnTo>
                  <a:lnTo>
                    <a:pt x="282" y="294"/>
                  </a:lnTo>
                  <a:lnTo>
                    <a:pt x="290" y="290"/>
                  </a:lnTo>
                  <a:lnTo>
                    <a:pt x="290" y="287"/>
                  </a:lnTo>
                  <a:lnTo>
                    <a:pt x="294" y="284"/>
                  </a:lnTo>
                  <a:lnTo>
                    <a:pt x="295" y="281"/>
                  </a:lnTo>
                  <a:lnTo>
                    <a:pt x="299" y="278"/>
                  </a:lnTo>
                  <a:lnTo>
                    <a:pt x="302" y="274"/>
                  </a:lnTo>
                  <a:lnTo>
                    <a:pt x="308" y="270"/>
                  </a:lnTo>
                  <a:lnTo>
                    <a:pt x="311" y="265"/>
                  </a:lnTo>
                  <a:lnTo>
                    <a:pt x="318" y="260"/>
                  </a:lnTo>
                  <a:lnTo>
                    <a:pt x="324" y="256"/>
                  </a:lnTo>
                  <a:lnTo>
                    <a:pt x="331" y="251"/>
                  </a:lnTo>
                  <a:lnTo>
                    <a:pt x="333" y="247"/>
                  </a:lnTo>
                  <a:lnTo>
                    <a:pt x="338" y="244"/>
                  </a:lnTo>
                  <a:lnTo>
                    <a:pt x="341" y="241"/>
                  </a:lnTo>
                  <a:lnTo>
                    <a:pt x="346" y="238"/>
                  </a:lnTo>
                  <a:lnTo>
                    <a:pt x="351" y="236"/>
                  </a:lnTo>
                  <a:lnTo>
                    <a:pt x="353" y="234"/>
                  </a:lnTo>
                  <a:lnTo>
                    <a:pt x="359" y="230"/>
                  </a:lnTo>
                  <a:lnTo>
                    <a:pt x="365" y="229"/>
                  </a:lnTo>
                  <a:lnTo>
                    <a:pt x="368" y="224"/>
                  </a:lnTo>
                  <a:lnTo>
                    <a:pt x="373" y="223"/>
                  </a:lnTo>
                  <a:lnTo>
                    <a:pt x="377" y="219"/>
                  </a:lnTo>
                  <a:lnTo>
                    <a:pt x="383" y="216"/>
                  </a:lnTo>
                  <a:lnTo>
                    <a:pt x="389" y="213"/>
                  </a:lnTo>
                  <a:lnTo>
                    <a:pt x="394" y="210"/>
                  </a:lnTo>
                  <a:lnTo>
                    <a:pt x="400" y="207"/>
                  </a:lnTo>
                  <a:lnTo>
                    <a:pt x="406" y="206"/>
                  </a:lnTo>
                  <a:lnTo>
                    <a:pt x="412" y="202"/>
                  </a:lnTo>
                  <a:lnTo>
                    <a:pt x="417" y="199"/>
                  </a:lnTo>
                  <a:lnTo>
                    <a:pt x="424" y="196"/>
                  </a:lnTo>
                  <a:lnTo>
                    <a:pt x="430" y="194"/>
                  </a:lnTo>
                  <a:lnTo>
                    <a:pt x="437" y="192"/>
                  </a:lnTo>
                  <a:lnTo>
                    <a:pt x="444" y="190"/>
                  </a:lnTo>
                  <a:lnTo>
                    <a:pt x="451" y="187"/>
                  </a:lnTo>
                  <a:lnTo>
                    <a:pt x="458" y="186"/>
                  </a:lnTo>
                  <a:lnTo>
                    <a:pt x="465" y="183"/>
                  </a:lnTo>
                  <a:lnTo>
                    <a:pt x="473" y="180"/>
                  </a:lnTo>
                  <a:lnTo>
                    <a:pt x="480" y="179"/>
                  </a:lnTo>
                  <a:lnTo>
                    <a:pt x="488" y="177"/>
                  </a:lnTo>
                  <a:lnTo>
                    <a:pt x="495" y="175"/>
                  </a:lnTo>
                  <a:lnTo>
                    <a:pt x="504" y="173"/>
                  </a:lnTo>
                  <a:lnTo>
                    <a:pt x="511" y="172"/>
                  </a:lnTo>
                  <a:lnTo>
                    <a:pt x="521" y="170"/>
                  </a:lnTo>
                  <a:lnTo>
                    <a:pt x="528" y="169"/>
                  </a:lnTo>
                  <a:lnTo>
                    <a:pt x="536" y="167"/>
                  </a:lnTo>
                  <a:lnTo>
                    <a:pt x="545" y="166"/>
                  </a:lnTo>
                  <a:lnTo>
                    <a:pt x="555" y="166"/>
                  </a:lnTo>
                  <a:lnTo>
                    <a:pt x="563" y="165"/>
                  </a:lnTo>
                  <a:lnTo>
                    <a:pt x="573" y="165"/>
                  </a:lnTo>
                  <a:lnTo>
                    <a:pt x="582" y="165"/>
                  </a:lnTo>
                  <a:lnTo>
                    <a:pt x="593" y="165"/>
                  </a:lnTo>
                  <a:lnTo>
                    <a:pt x="593" y="165"/>
                  </a:lnTo>
                  <a:close/>
                </a:path>
              </a:pathLst>
            </a:custGeom>
            <a:grpFill/>
            <a:ln>
              <a:noFill/>
            </a:ln>
            <a:effectLst/>
            <a:extLst>
              <a:ext uri="{91240B29-F687-4f45-9708-019B960494DF}">
                <a14:hiddenLine xmlns:a14="http://schemas.microsoft.com/office/drawing/2010/main" xmlns="" w="25400" cap="flat" cmpd="sng">
                  <a:solidFill>
                    <a:srgbClr val="FFFFFF"/>
                  </a:solidFill>
                  <a:prstDash val="solid"/>
                  <a:round/>
                  <a:headEnd/>
                  <a:tailEnd/>
                </a14:hiddenLine>
              </a:ext>
            </a:extLst>
          </p:spPr>
          <p:txBody>
            <a:bodyPr lIns="34290" tIns="33338" rIns="34290" bIns="33338" anchor="ctr" anchorCtr="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3" name="Freeform 5"/>
            <p:cNvSpPr>
              <a:spLocks/>
            </p:cNvSpPr>
            <p:nvPr/>
          </p:nvSpPr>
          <p:spPr bwMode="gray">
            <a:xfrm rot="900000">
              <a:off x="1659" y="1458"/>
              <a:ext cx="570" cy="1069"/>
            </a:xfrm>
            <a:custGeom>
              <a:avLst/>
              <a:gdLst>
                <a:gd name="T0" fmla="*/ 224 w 625"/>
                <a:gd name="T1" fmla="*/ 1072 h 1177"/>
                <a:gd name="T2" fmla="*/ 513 w 625"/>
                <a:gd name="T3" fmla="*/ 938 h 1177"/>
                <a:gd name="T4" fmla="*/ 625 w 625"/>
                <a:gd name="T5" fmla="*/ 650 h 1177"/>
                <a:gd name="T6" fmla="*/ 625 w 625"/>
                <a:gd name="T7" fmla="*/ 630 h 1177"/>
                <a:gd name="T8" fmla="*/ 625 w 625"/>
                <a:gd name="T9" fmla="*/ 613 h 1177"/>
                <a:gd name="T10" fmla="*/ 625 w 625"/>
                <a:gd name="T11" fmla="*/ 586 h 1177"/>
                <a:gd name="T12" fmla="*/ 625 w 625"/>
                <a:gd name="T13" fmla="*/ 569 h 1177"/>
                <a:gd name="T14" fmla="*/ 625 w 625"/>
                <a:gd name="T15" fmla="*/ 536 h 1177"/>
                <a:gd name="T16" fmla="*/ 441 w 625"/>
                <a:gd name="T17" fmla="*/ 256 h 1177"/>
                <a:gd name="T18" fmla="*/ 116 w 625"/>
                <a:gd name="T19" fmla="*/ 74 h 1177"/>
                <a:gd name="T20" fmla="*/ 41 w 625"/>
                <a:gd name="T21" fmla="*/ 164 h 1177"/>
                <a:gd name="T22" fmla="*/ 62 w 625"/>
                <a:gd name="T23" fmla="*/ 164 h 1177"/>
                <a:gd name="T24" fmla="*/ 85 w 625"/>
                <a:gd name="T25" fmla="*/ 166 h 1177"/>
                <a:gd name="T26" fmla="*/ 108 w 625"/>
                <a:gd name="T27" fmla="*/ 169 h 1177"/>
                <a:gd name="T28" fmla="*/ 134 w 625"/>
                <a:gd name="T29" fmla="*/ 176 h 1177"/>
                <a:gd name="T30" fmla="*/ 163 w 625"/>
                <a:gd name="T31" fmla="*/ 183 h 1177"/>
                <a:gd name="T32" fmla="*/ 194 w 625"/>
                <a:gd name="T33" fmla="*/ 193 h 1177"/>
                <a:gd name="T34" fmla="*/ 224 w 625"/>
                <a:gd name="T35" fmla="*/ 206 h 1177"/>
                <a:gd name="T36" fmla="*/ 257 w 625"/>
                <a:gd name="T37" fmla="*/ 223 h 1177"/>
                <a:gd name="T38" fmla="*/ 286 w 625"/>
                <a:gd name="T39" fmla="*/ 243 h 1177"/>
                <a:gd name="T40" fmla="*/ 315 w 625"/>
                <a:gd name="T41" fmla="*/ 267 h 1177"/>
                <a:gd name="T42" fmla="*/ 342 w 625"/>
                <a:gd name="T43" fmla="*/ 294 h 1177"/>
                <a:gd name="T44" fmla="*/ 364 w 625"/>
                <a:gd name="T45" fmla="*/ 316 h 1177"/>
                <a:gd name="T46" fmla="*/ 383 w 625"/>
                <a:gd name="T47" fmla="*/ 338 h 1177"/>
                <a:gd name="T48" fmla="*/ 400 w 625"/>
                <a:gd name="T49" fmla="*/ 363 h 1177"/>
                <a:gd name="T50" fmla="*/ 413 w 625"/>
                <a:gd name="T51" fmla="*/ 387 h 1177"/>
                <a:gd name="T52" fmla="*/ 425 w 625"/>
                <a:gd name="T53" fmla="*/ 412 h 1177"/>
                <a:gd name="T54" fmla="*/ 437 w 625"/>
                <a:gd name="T55" fmla="*/ 439 h 1177"/>
                <a:gd name="T56" fmla="*/ 444 w 625"/>
                <a:gd name="T57" fmla="*/ 463 h 1177"/>
                <a:gd name="T58" fmla="*/ 451 w 625"/>
                <a:gd name="T59" fmla="*/ 489 h 1177"/>
                <a:gd name="T60" fmla="*/ 457 w 625"/>
                <a:gd name="T61" fmla="*/ 513 h 1177"/>
                <a:gd name="T62" fmla="*/ 459 w 625"/>
                <a:gd name="T63" fmla="*/ 536 h 1177"/>
                <a:gd name="T64" fmla="*/ 462 w 625"/>
                <a:gd name="T65" fmla="*/ 559 h 1177"/>
                <a:gd name="T66" fmla="*/ 464 w 625"/>
                <a:gd name="T67" fmla="*/ 580 h 1177"/>
                <a:gd name="T68" fmla="*/ 465 w 625"/>
                <a:gd name="T69" fmla="*/ 598 h 1177"/>
                <a:gd name="T70" fmla="*/ 462 w 625"/>
                <a:gd name="T71" fmla="*/ 624 h 1177"/>
                <a:gd name="T72" fmla="*/ 459 w 625"/>
                <a:gd name="T73" fmla="*/ 644 h 1177"/>
                <a:gd name="T74" fmla="*/ 455 w 625"/>
                <a:gd name="T75" fmla="*/ 665 h 1177"/>
                <a:gd name="T76" fmla="*/ 449 w 625"/>
                <a:gd name="T77" fmla="*/ 691 h 1177"/>
                <a:gd name="T78" fmla="*/ 442 w 625"/>
                <a:gd name="T79" fmla="*/ 716 h 1177"/>
                <a:gd name="T80" fmla="*/ 432 w 625"/>
                <a:gd name="T81" fmla="*/ 745 h 1177"/>
                <a:gd name="T82" fmla="*/ 420 w 625"/>
                <a:gd name="T83" fmla="*/ 772 h 1177"/>
                <a:gd name="T84" fmla="*/ 407 w 625"/>
                <a:gd name="T85" fmla="*/ 802 h 1177"/>
                <a:gd name="T86" fmla="*/ 388 w 625"/>
                <a:gd name="T87" fmla="*/ 829 h 1177"/>
                <a:gd name="T88" fmla="*/ 369 w 625"/>
                <a:gd name="T89" fmla="*/ 856 h 1177"/>
                <a:gd name="T90" fmla="*/ 344 w 625"/>
                <a:gd name="T91" fmla="*/ 881 h 1177"/>
                <a:gd name="T92" fmla="*/ 329 w 625"/>
                <a:gd name="T93" fmla="*/ 897 h 1177"/>
                <a:gd name="T94" fmla="*/ 302 w 625"/>
                <a:gd name="T95" fmla="*/ 918 h 1177"/>
                <a:gd name="T96" fmla="*/ 281 w 625"/>
                <a:gd name="T97" fmla="*/ 935 h 1177"/>
                <a:gd name="T98" fmla="*/ 258 w 625"/>
                <a:gd name="T99" fmla="*/ 949 h 1177"/>
                <a:gd name="T100" fmla="*/ 232 w 625"/>
                <a:gd name="T101" fmla="*/ 964 h 1177"/>
                <a:gd name="T102" fmla="*/ 203 w 625"/>
                <a:gd name="T103" fmla="*/ 978 h 1177"/>
                <a:gd name="T104" fmla="*/ 170 w 625"/>
                <a:gd name="T105" fmla="*/ 991 h 1177"/>
                <a:gd name="T106" fmla="*/ 132 w 625"/>
                <a:gd name="T107" fmla="*/ 999 h 1177"/>
                <a:gd name="T108" fmla="*/ 91 w 625"/>
                <a:gd name="T109" fmla="*/ 1008 h 1177"/>
                <a:gd name="T110" fmla="*/ 47 w 625"/>
                <a:gd name="T111" fmla="*/ 1012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5" h="1177">
                  <a:moveTo>
                    <a:pt x="38" y="1012"/>
                  </a:moveTo>
                  <a:lnTo>
                    <a:pt x="41" y="1177"/>
                  </a:lnTo>
                  <a:lnTo>
                    <a:pt x="93" y="1175"/>
                  </a:lnTo>
                  <a:lnTo>
                    <a:pt x="115" y="1103"/>
                  </a:lnTo>
                  <a:lnTo>
                    <a:pt x="224" y="1072"/>
                  </a:lnTo>
                  <a:lnTo>
                    <a:pt x="296" y="1121"/>
                  </a:lnTo>
                  <a:lnTo>
                    <a:pt x="376" y="1073"/>
                  </a:lnTo>
                  <a:lnTo>
                    <a:pt x="373" y="989"/>
                  </a:lnTo>
                  <a:lnTo>
                    <a:pt x="432" y="927"/>
                  </a:lnTo>
                  <a:lnTo>
                    <a:pt x="513" y="938"/>
                  </a:lnTo>
                  <a:lnTo>
                    <a:pt x="570" y="849"/>
                  </a:lnTo>
                  <a:lnTo>
                    <a:pt x="522" y="779"/>
                  </a:lnTo>
                  <a:lnTo>
                    <a:pt x="554" y="665"/>
                  </a:lnTo>
                  <a:lnTo>
                    <a:pt x="625" y="654"/>
                  </a:lnTo>
                  <a:lnTo>
                    <a:pt x="625" y="650"/>
                  </a:lnTo>
                  <a:lnTo>
                    <a:pt x="625" y="645"/>
                  </a:lnTo>
                  <a:lnTo>
                    <a:pt x="625" y="642"/>
                  </a:lnTo>
                  <a:lnTo>
                    <a:pt x="625" y="638"/>
                  </a:lnTo>
                  <a:lnTo>
                    <a:pt x="625" y="634"/>
                  </a:lnTo>
                  <a:lnTo>
                    <a:pt x="625" y="630"/>
                  </a:lnTo>
                  <a:lnTo>
                    <a:pt x="625" y="627"/>
                  </a:lnTo>
                  <a:lnTo>
                    <a:pt x="625" y="624"/>
                  </a:lnTo>
                  <a:lnTo>
                    <a:pt x="625" y="620"/>
                  </a:lnTo>
                  <a:lnTo>
                    <a:pt x="625" y="615"/>
                  </a:lnTo>
                  <a:lnTo>
                    <a:pt x="625" y="613"/>
                  </a:lnTo>
                  <a:lnTo>
                    <a:pt x="625" y="608"/>
                  </a:lnTo>
                  <a:lnTo>
                    <a:pt x="625" y="601"/>
                  </a:lnTo>
                  <a:lnTo>
                    <a:pt x="625" y="594"/>
                  </a:lnTo>
                  <a:lnTo>
                    <a:pt x="625" y="590"/>
                  </a:lnTo>
                  <a:lnTo>
                    <a:pt x="625" y="586"/>
                  </a:lnTo>
                  <a:lnTo>
                    <a:pt x="625" y="583"/>
                  </a:lnTo>
                  <a:lnTo>
                    <a:pt x="625" y="580"/>
                  </a:lnTo>
                  <a:lnTo>
                    <a:pt x="625" y="576"/>
                  </a:lnTo>
                  <a:lnTo>
                    <a:pt x="625" y="571"/>
                  </a:lnTo>
                  <a:lnTo>
                    <a:pt x="625" y="569"/>
                  </a:lnTo>
                  <a:lnTo>
                    <a:pt x="625" y="564"/>
                  </a:lnTo>
                  <a:lnTo>
                    <a:pt x="625" y="557"/>
                  </a:lnTo>
                  <a:lnTo>
                    <a:pt x="625" y="550"/>
                  </a:lnTo>
                  <a:lnTo>
                    <a:pt x="625" y="543"/>
                  </a:lnTo>
                  <a:lnTo>
                    <a:pt x="625" y="536"/>
                  </a:lnTo>
                  <a:lnTo>
                    <a:pt x="553" y="515"/>
                  </a:lnTo>
                  <a:lnTo>
                    <a:pt x="522" y="405"/>
                  </a:lnTo>
                  <a:lnTo>
                    <a:pt x="571" y="333"/>
                  </a:lnTo>
                  <a:lnTo>
                    <a:pt x="525" y="252"/>
                  </a:lnTo>
                  <a:lnTo>
                    <a:pt x="441" y="256"/>
                  </a:lnTo>
                  <a:lnTo>
                    <a:pt x="379" y="196"/>
                  </a:lnTo>
                  <a:lnTo>
                    <a:pt x="388" y="114"/>
                  </a:lnTo>
                  <a:lnTo>
                    <a:pt x="299" y="57"/>
                  </a:lnTo>
                  <a:lnTo>
                    <a:pt x="231" y="107"/>
                  </a:lnTo>
                  <a:lnTo>
                    <a:pt x="116" y="74"/>
                  </a:lnTo>
                  <a:lnTo>
                    <a:pt x="105" y="3"/>
                  </a:lnTo>
                  <a:lnTo>
                    <a:pt x="37" y="0"/>
                  </a:lnTo>
                  <a:lnTo>
                    <a:pt x="0" y="75"/>
                  </a:lnTo>
                  <a:lnTo>
                    <a:pt x="39" y="164"/>
                  </a:lnTo>
                  <a:lnTo>
                    <a:pt x="41" y="164"/>
                  </a:lnTo>
                  <a:lnTo>
                    <a:pt x="44" y="164"/>
                  </a:lnTo>
                  <a:lnTo>
                    <a:pt x="47" y="164"/>
                  </a:lnTo>
                  <a:lnTo>
                    <a:pt x="51" y="164"/>
                  </a:lnTo>
                  <a:lnTo>
                    <a:pt x="56" y="164"/>
                  </a:lnTo>
                  <a:lnTo>
                    <a:pt x="62" y="164"/>
                  </a:lnTo>
                  <a:lnTo>
                    <a:pt x="69" y="165"/>
                  </a:lnTo>
                  <a:lnTo>
                    <a:pt x="73" y="165"/>
                  </a:lnTo>
                  <a:lnTo>
                    <a:pt x="76" y="165"/>
                  </a:lnTo>
                  <a:lnTo>
                    <a:pt x="81" y="165"/>
                  </a:lnTo>
                  <a:lnTo>
                    <a:pt x="85" y="166"/>
                  </a:lnTo>
                  <a:lnTo>
                    <a:pt x="89" y="166"/>
                  </a:lnTo>
                  <a:lnTo>
                    <a:pt x="93" y="168"/>
                  </a:lnTo>
                  <a:lnTo>
                    <a:pt x="99" y="168"/>
                  </a:lnTo>
                  <a:lnTo>
                    <a:pt x="103" y="169"/>
                  </a:lnTo>
                  <a:lnTo>
                    <a:pt x="108" y="169"/>
                  </a:lnTo>
                  <a:lnTo>
                    <a:pt x="113" y="171"/>
                  </a:lnTo>
                  <a:lnTo>
                    <a:pt x="117" y="172"/>
                  </a:lnTo>
                  <a:lnTo>
                    <a:pt x="125" y="174"/>
                  </a:lnTo>
                  <a:lnTo>
                    <a:pt x="129" y="175"/>
                  </a:lnTo>
                  <a:lnTo>
                    <a:pt x="134" y="176"/>
                  </a:lnTo>
                  <a:lnTo>
                    <a:pt x="140" y="178"/>
                  </a:lnTo>
                  <a:lnTo>
                    <a:pt x="146" y="179"/>
                  </a:lnTo>
                  <a:lnTo>
                    <a:pt x="152" y="179"/>
                  </a:lnTo>
                  <a:lnTo>
                    <a:pt x="157" y="181"/>
                  </a:lnTo>
                  <a:lnTo>
                    <a:pt x="163" y="183"/>
                  </a:lnTo>
                  <a:lnTo>
                    <a:pt x="170" y="185"/>
                  </a:lnTo>
                  <a:lnTo>
                    <a:pt x="176" y="186"/>
                  </a:lnTo>
                  <a:lnTo>
                    <a:pt x="181" y="189"/>
                  </a:lnTo>
                  <a:lnTo>
                    <a:pt x="187" y="191"/>
                  </a:lnTo>
                  <a:lnTo>
                    <a:pt x="194" y="193"/>
                  </a:lnTo>
                  <a:lnTo>
                    <a:pt x="200" y="195"/>
                  </a:lnTo>
                  <a:lnTo>
                    <a:pt x="205" y="198"/>
                  </a:lnTo>
                  <a:lnTo>
                    <a:pt x="213" y="201"/>
                  </a:lnTo>
                  <a:lnTo>
                    <a:pt x="218" y="203"/>
                  </a:lnTo>
                  <a:lnTo>
                    <a:pt x="224" y="206"/>
                  </a:lnTo>
                  <a:lnTo>
                    <a:pt x="231" y="209"/>
                  </a:lnTo>
                  <a:lnTo>
                    <a:pt x="237" y="212"/>
                  </a:lnTo>
                  <a:lnTo>
                    <a:pt x="244" y="216"/>
                  </a:lnTo>
                  <a:lnTo>
                    <a:pt x="249" y="219"/>
                  </a:lnTo>
                  <a:lnTo>
                    <a:pt x="257" y="223"/>
                  </a:lnTo>
                  <a:lnTo>
                    <a:pt x="262" y="226"/>
                  </a:lnTo>
                  <a:lnTo>
                    <a:pt x="268" y="230"/>
                  </a:lnTo>
                  <a:lnTo>
                    <a:pt x="274" y="235"/>
                  </a:lnTo>
                  <a:lnTo>
                    <a:pt x="281" y="237"/>
                  </a:lnTo>
                  <a:lnTo>
                    <a:pt x="286" y="243"/>
                  </a:lnTo>
                  <a:lnTo>
                    <a:pt x="292" y="247"/>
                  </a:lnTo>
                  <a:lnTo>
                    <a:pt x="298" y="252"/>
                  </a:lnTo>
                  <a:lnTo>
                    <a:pt x="303" y="256"/>
                  </a:lnTo>
                  <a:lnTo>
                    <a:pt x="309" y="262"/>
                  </a:lnTo>
                  <a:lnTo>
                    <a:pt x="315" y="267"/>
                  </a:lnTo>
                  <a:lnTo>
                    <a:pt x="320" y="272"/>
                  </a:lnTo>
                  <a:lnTo>
                    <a:pt x="326" y="277"/>
                  </a:lnTo>
                  <a:lnTo>
                    <a:pt x="332" y="283"/>
                  </a:lnTo>
                  <a:lnTo>
                    <a:pt x="337" y="290"/>
                  </a:lnTo>
                  <a:lnTo>
                    <a:pt x="342" y="294"/>
                  </a:lnTo>
                  <a:lnTo>
                    <a:pt x="346" y="297"/>
                  </a:lnTo>
                  <a:lnTo>
                    <a:pt x="352" y="301"/>
                  </a:lnTo>
                  <a:lnTo>
                    <a:pt x="356" y="307"/>
                  </a:lnTo>
                  <a:lnTo>
                    <a:pt x="360" y="310"/>
                  </a:lnTo>
                  <a:lnTo>
                    <a:pt x="364" y="316"/>
                  </a:lnTo>
                  <a:lnTo>
                    <a:pt x="369" y="320"/>
                  </a:lnTo>
                  <a:lnTo>
                    <a:pt x="373" y="324"/>
                  </a:lnTo>
                  <a:lnTo>
                    <a:pt x="376" y="328"/>
                  </a:lnTo>
                  <a:lnTo>
                    <a:pt x="379" y="334"/>
                  </a:lnTo>
                  <a:lnTo>
                    <a:pt x="383" y="338"/>
                  </a:lnTo>
                  <a:lnTo>
                    <a:pt x="387" y="343"/>
                  </a:lnTo>
                  <a:lnTo>
                    <a:pt x="390" y="348"/>
                  </a:lnTo>
                  <a:lnTo>
                    <a:pt x="393" y="353"/>
                  </a:lnTo>
                  <a:lnTo>
                    <a:pt x="397" y="357"/>
                  </a:lnTo>
                  <a:lnTo>
                    <a:pt x="400" y="363"/>
                  </a:lnTo>
                  <a:lnTo>
                    <a:pt x="403" y="367"/>
                  </a:lnTo>
                  <a:lnTo>
                    <a:pt x="405" y="372"/>
                  </a:lnTo>
                  <a:lnTo>
                    <a:pt x="408" y="377"/>
                  </a:lnTo>
                  <a:lnTo>
                    <a:pt x="411" y="382"/>
                  </a:lnTo>
                  <a:lnTo>
                    <a:pt x="413" y="387"/>
                  </a:lnTo>
                  <a:lnTo>
                    <a:pt x="415" y="392"/>
                  </a:lnTo>
                  <a:lnTo>
                    <a:pt x="418" y="397"/>
                  </a:lnTo>
                  <a:lnTo>
                    <a:pt x="421" y="402"/>
                  </a:lnTo>
                  <a:lnTo>
                    <a:pt x="424" y="408"/>
                  </a:lnTo>
                  <a:lnTo>
                    <a:pt x="425" y="412"/>
                  </a:lnTo>
                  <a:lnTo>
                    <a:pt x="428" y="418"/>
                  </a:lnTo>
                  <a:lnTo>
                    <a:pt x="430" y="424"/>
                  </a:lnTo>
                  <a:lnTo>
                    <a:pt x="432" y="428"/>
                  </a:lnTo>
                  <a:lnTo>
                    <a:pt x="434" y="434"/>
                  </a:lnTo>
                  <a:lnTo>
                    <a:pt x="437" y="439"/>
                  </a:lnTo>
                  <a:lnTo>
                    <a:pt x="438" y="444"/>
                  </a:lnTo>
                  <a:lnTo>
                    <a:pt x="440" y="449"/>
                  </a:lnTo>
                  <a:lnTo>
                    <a:pt x="441" y="453"/>
                  </a:lnTo>
                  <a:lnTo>
                    <a:pt x="442" y="458"/>
                  </a:lnTo>
                  <a:lnTo>
                    <a:pt x="444" y="463"/>
                  </a:lnTo>
                  <a:lnTo>
                    <a:pt x="445" y="469"/>
                  </a:lnTo>
                  <a:lnTo>
                    <a:pt x="447" y="473"/>
                  </a:lnTo>
                  <a:lnTo>
                    <a:pt x="448" y="479"/>
                  </a:lnTo>
                  <a:lnTo>
                    <a:pt x="449" y="485"/>
                  </a:lnTo>
                  <a:lnTo>
                    <a:pt x="451" y="489"/>
                  </a:lnTo>
                  <a:lnTo>
                    <a:pt x="452" y="493"/>
                  </a:lnTo>
                  <a:lnTo>
                    <a:pt x="452" y="499"/>
                  </a:lnTo>
                  <a:lnTo>
                    <a:pt x="454" y="503"/>
                  </a:lnTo>
                  <a:lnTo>
                    <a:pt x="455" y="509"/>
                  </a:lnTo>
                  <a:lnTo>
                    <a:pt x="457" y="513"/>
                  </a:lnTo>
                  <a:lnTo>
                    <a:pt x="457" y="517"/>
                  </a:lnTo>
                  <a:lnTo>
                    <a:pt x="458" y="523"/>
                  </a:lnTo>
                  <a:lnTo>
                    <a:pt x="458" y="527"/>
                  </a:lnTo>
                  <a:lnTo>
                    <a:pt x="458" y="532"/>
                  </a:lnTo>
                  <a:lnTo>
                    <a:pt x="459" y="536"/>
                  </a:lnTo>
                  <a:lnTo>
                    <a:pt x="459" y="542"/>
                  </a:lnTo>
                  <a:lnTo>
                    <a:pt x="461" y="544"/>
                  </a:lnTo>
                  <a:lnTo>
                    <a:pt x="461" y="550"/>
                  </a:lnTo>
                  <a:lnTo>
                    <a:pt x="462" y="554"/>
                  </a:lnTo>
                  <a:lnTo>
                    <a:pt x="462" y="559"/>
                  </a:lnTo>
                  <a:lnTo>
                    <a:pt x="462" y="563"/>
                  </a:lnTo>
                  <a:lnTo>
                    <a:pt x="464" y="567"/>
                  </a:lnTo>
                  <a:lnTo>
                    <a:pt x="464" y="571"/>
                  </a:lnTo>
                  <a:lnTo>
                    <a:pt x="464" y="576"/>
                  </a:lnTo>
                  <a:lnTo>
                    <a:pt x="464" y="580"/>
                  </a:lnTo>
                  <a:lnTo>
                    <a:pt x="465" y="584"/>
                  </a:lnTo>
                  <a:lnTo>
                    <a:pt x="465" y="588"/>
                  </a:lnTo>
                  <a:lnTo>
                    <a:pt x="466" y="593"/>
                  </a:lnTo>
                  <a:lnTo>
                    <a:pt x="465" y="594"/>
                  </a:lnTo>
                  <a:lnTo>
                    <a:pt x="465" y="598"/>
                  </a:lnTo>
                  <a:lnTo>
                    <a:pt x="465" y="603"/>
                  </a:lnTo>
                  <a:lnTo>
                    <a:pt x="465" y="608"/>
                  </a:lnTo>
                  <a:lnTo>
                    <a:pt x="464" y="614"/>
                  </a:lnTo>
                  <a:lnTo>
                    <a:pt x="462" y="621"/>
                  </a:lnTo>
                  <a:lnTo>
                    <a:pt x="462" y="624"/>
                  </a:lnTo>
                  <a:lnTo>
                    <a:pt x="462" y="628"/>
                  </a:lnTo>
                  <a:lnTo>
                    <a:pt x="461" y="631"/>
                  </a:lnTo>
                  <a:lnTo>
                    <a:pt x="461" y="635"/>
                  </a:lnTo>
                  <a:lnTo>
                    <a:pt x="459" y="640"/>
                  </a:lnTo>
                  <a:lnTo>
                    <a:pt x="459" y="644"/>
                  </a:lnTo>
                  <a:lnTo>
                    <a:pt x="458" y="647"/>
                  </a:lnTo>
                  <a:lnTo>
                    <a:pt x="458" y="652"/>
                  </a:lnTo>
                  <a:lnTo>
                    <a:pt x="457" y="657"/>
                  </a:lnTo>
                  <a:lnTo>
                    <a:pt x="457" y="661"/>
                  </a:lnTo>
                  <a:lnTo>
                    <a:pt x="455" y="665"/>
                  </a:lnTo>
                  <a:lnTo>
                    <a:pt x="455" y="671"/>
                  </a:lnTo>
                  <a:lnTo>
                    <a:pt x="454" y="675"/>
                  </a:lnTo>
                  <a:lnTo>
                    <a:pt x="452" y="681"/>
                  </a:lnTo>
                  <a:lnTo>
                    <a:pt x="451" y="685"/>
                  </a:lnTo>
                  <a:lnTo>
                    <a:pt x="449" y="691"/>
                  </a:lnTo>
                  <a:lnTo>
                    <a:pt x="448" y="695"/>
                  </a:lnTo>
                  <a:lnTo>
                    <a:pt x="447" y="701"/>
                  </a:lnTo>
                  <a:lnTo>
                    <a:pt x="445" y="706"/>
                  </a:lnTo>
                  <a:lnTo>
                    <a:pt x="444" y="712"/>
                  </a:lnTo>
                  <a:lnTo>
                    <a:pt x="442" y="716"/>
                  </a:lnTo>
                  <a:lnTo>
                    <a:pt x="441" y="722"/>
                  </a:lnTo>
                  <a:lnTo>
                    <a:pt x="438" y="728"/>
                  </a:lnTo>
                  <a:lnTo>
                    <a:pt x="437" y="733"/>
                  </a:lnTo>
                  <a:lnTo>
                    <a:pt x="434" y="739"/>
                  </a:lnTo>
                  <a:lnTo>
                    <a:pt x="432" y="745"/>
                  </a:lnTo>
                  <a:lnTo>
                    <a:pt x="430" y="749"/>
                  </a:lnTo>
                  <a:lnTo>
                    <a:pt x="428" y="756"/>
                  </a:lnTo>
                  <a:lnTo>
                    <a:pt x="425" y="762"/>
                  </a:lnTo>
                  <a:lnTo>
                    <a:pt x="422" y="766"/>
                  </a:lnTo>
                  <a:lnTo>
                    <a:pt x="420" y="772"/>
                  </a:lnTo>
                  <a:lnTo>
                    <a:pt x="418" y="777"/>
                  </a:lnTo>
                  <a:lnTo>
                    <a:pt x="415" y="783"/>
                  </a:lnTo>
                  <a:lnTo>
                    <a:pt x="413" y="789"/>
                  </a:lnTo>
                  <a:lnTo>
                    <a:pt x="410" y="795"/>
                  </a:lnTo>
                  <a:lnTo>
                    <a:pt x="407" y="802"/>
                  </a:lnTo>
                  <a:lnTo>
                    <a:pt x="403" y="806"/>
                  </a:lnTo>
                  <a:lnTo>
                    <a:pt x="400" y="812"/>
                  </a:lnTo>
                  <a:lnTo>
                    <a:pt x="396" y="817"/>
                  </a:lnTo>
                  <a:lnTo>
                    <a:pt x="393" y="823"/>
                  </a:lnTo>
                  <a:lnTo>
                    <a:pt x="388" y="829"/>
                  </a:lnTo>
                  <a:lnTo>
                    <a:pt x="384" y="834"/>
                  </a:lnTo>
                  <a:lnTo>
                    <a:pt x="380" y="839"/>
                  </a:lnTo>
                  <a:lnTo>
                    <a:pt x="377" y="846"/>
                  </a:lnTo>
                  <a:lnTo>
                    <a:pt x="373" y="850"/>
                  </a:lnTo>
                  <a:lnTo>
                    <a:pt x="369" y="856"/>
                  </a:lnTo>
                  <a:lnTo>
                    <a:pt x="363" y="861"/>
                  </a:lnTo>
                  <a:lnTo>
                    <a:pt x="359" y="866"/>
                  </a:lnTo>
                  <a:lnTo>
                    <a:pt x="354" y="871"/>
                  </a:lnTo>
                  <a:lnTo>
                    <a:pt x="349" y="877"/>
                  </a:lnTo>
                  <a:lnTo>
                    <a:pt x="344" y="881"/>
                  </a:lnTo>
                  <a:lnTo>
                    <a:pt x="340" y="887"/>
                  </a:lnTo>
                  <a:lnTo>
                    <a:pt x="337" y="887"/>
                  </a:lnTo>
                  <a:lnTo>
                    <a:pt x="335" y="891"/>
                  </a:lnTo>
                  <a:lnTo>
                    <a:pt x="332" y="893"/>
                  </a:lnTo>
                  <a:lnTo>
                    <a:pt x="329" y="897"/>
                  </a:lnTo>
                  <a:lnTo>
                    <a:pt x="325" y="901"/>
                  </a:lnTo>
                  <a:lnTo>
                    <a:pt x="320" y="905"/>
                  </a:lnTo>
                  <a:lnTo>
                    <a:pt x="315" y="908"/>
                  </a:lnTo>
                  <a:lnTo>
                    <a:pt x="309" y="914"/>
                  </a:lnTo>
                  <a:lnTo>
                    <a:pt x="302" y="918"/>
                  </a:lnTo>
                  <a:lnTo>
                    <a:pt x="296" y="924"/>
                  </a:lnTo>
                  <a:lnTo>
                    <a:pt x="292" y="927"/>
                  </a:lnTo>
                  <a:lnTo>
                    <a:pt x="288" y="930"/>
                  </a:lnTo>
                  <a:lnTo>
                    <a:pt x="285" y="932"/>
                  </a:lnTo>
                  <a:lnTo>
                    <a:pt x="281" y="935"/>
                  </a:lnTo>
                  <a:lnTo>
                    <a:pt x="276" y="938"/>
                  </a:lnTo>
                  <a:lnTo>
                    <a:pt x="272" y="941"/>
                  </a:lnTo>
                  <a:lnTo>
                    <a:pt x="268" y="944"/>
                  </a:lnTo>
                  <a:lnTo>
                    <a:pt x="264" y="948"/>
                  </a:lnTo>
                  <a:lnTo>
                    <a:pt x="258" y="949"/>
                  </a:lnTo>
                  <a:lnTo>
                    <a:pt x="254" y="952"/>
                  </a:lnTo>
                  <a:lnTo>
                    <a:pt x="248" y="955"/>
                  </a:lnTo>
                  <a:lnTo>
                    <a:pt x="244" y="958"/>
                  </a:lnTo>
                  <a:lnTo>
                    <a:pt x="238" y="961"/>
                  </a:lnTo>
                  <a:lnTo>
                    <a:pt x="232" y="964"/>
                  </a:lnTo>
                  <a:lnTo>
                    <a:pt x="227" y="966"/>
                  </a:lnTo>
                  <a:lnTo>
                    <a:pt x="221" y="969"/>
                  </a:lnTo>
                  <a:lnTo>
                    <a:pt x="215" y="972"/>
                  </a:lnTo>
                  <a:lnTo>
                    <a:pt x="208" y="975"/>
                  </a:lnTo>
                  <a:lnTo>
                    <a:pt x="203" y="978"/>
                  </a:lnTo>
                  <a:lnTo>
                    <a:pt x="197" y="979"/>
                  </a:lnTo>
                  <a:lnTo>
                    <a:pt x="190" y="982"/>
                  </a:lnTo>
                  <a:lnTo>
                    <a:pt x="183" y="985"/>
                  </a:lnTo>
                  <a:lnTo>
                    <a:pt x="176" y="988"/>
                  </a:lnTo>
                  <a:lnTo>
                    <a:pt x="170" y="991"/>
                  </a:lnTo>
                  <a:lnTo>
                    <a:pt x="161" y="992"/>
                  </a:lnTo>
                  <a:lnTo>
                    <a:pt x="154" y="995"/>
                  </a:lnTo>
                  <a:lnTo>
                    <a:pt x="147" y="996"/>
                  </a:lnTo>
                  <a:lnTo>
                    <a:pt x="140" y="998"/>
                  </a:lnTo>
                  <a:lnTo>
                    <a:pt x="132" y="999"/>
                  </a:lnTo>
                  <a:lnTo>
                    <a:pt x="123" y="1002"/>
                  </a:lnTo>
                  <a:lnTo>
                    <a:pt x="116" y="1003"/>
                  </a:lnTo>
                  <a:lnTo>
                    <a:pt x="108" y="1005"/>
                  </a:lnTo>
                  <a:lnTo>
                    <a:pt x="99" y="1006"/>
                  </a:lnTo>
                  <a:lnTo>
                    <a:pt x="91" y="1008"/>
                  </a:lnTo>
                  <a:lnTo>
                    <a:pt x="82" y="1009"/>
                  </a:lnTo>
                  <a:lnTo>
                    <a:pt x="73" y="1009"/>
                  </a:lnTo>
                  <a:lnTo>
                    <a:pt x="64" y="1011"/>
                  </a:lnTo>
                  <a:lnTo>
                    <a:pt x="55" y="1011"/>
                  </a:lnTo>
                  <a:lnTo>
                    <a:pt x="47" y="1012"/>
                  </a:lnTo>
                  <a:lnTo>
                    <a:pt x="38" y="1012"/>
                  </a:lnTo>
                  <a:lnTo>
                    <a:pt x="38" y="1012"/>
                  </a:lnTo>
                  <a:close/>
                </a:path>
              </a:pathLst>
            </a:custGeom>
            <a:grpFill/>
            <a:ln>
              <a:noFill/>
            </a:ln>
            <a:effectLst/>
            <a:extLst>
              <a:ext uri="{91240B29-F687-4f45-9708-019B960494DF}">
                <a14:hiddenLine xmlns:a14="http://schemas.microsoft.com/office/drawing/2010/main" xmlns="" w="25400" cap="flat" cmpd="sng">
                  <a:solidFill>
                    <a:srgbClr val="FFFFFF"/>
                  </a:solidFill>
                  <a:prstDash val="solid"/>
                  <a:round/>
                  <a:headEnd/>
                  <a:tailEnd/>
                </a14:hiddenLine>
              </a:ext>
            </a:extLst>
          </p:spPr>
          <p:txBody>
            <a:bodyPr lIns="34290" tIns="33338" rIns="34290" bIns="33338" anchor="ctr" anchorCtr="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114" name="Group 6"/>
          <p:cNvGrpSpPr>
            <a:grpSpLocks/>
          </p:cNvGrpSpPr>
          <p:nvPr/>
        </p:nvGrpSpPr>
        <p:grpSpPr bwMode="auto">
          <a:xfrm>
            <a:off x="4528979" y="1656772"/>
            <a:ext cx="1839515" cy="2103835"/>
            <a:chOff x="2320" y="482"/>
            <a:chExt cx="1050" cy="1201"/>
          </a:xfrm>
          <a:gradFill>
            <a:gsLst>
              <a:gs pos="0">
                <a:srgbClr val="FFC000"/>
              </a:gs>
              <a:gs pos="100000">
                <a:srgbClr val="DA7700"/>
              </a:gs>
            </a:gsLst>
            <a:lin ang="5400000" scaled="0"/>
          </a:gradFill>
        </p:grpSpPr>
        <p:sp>
          <p:nvSpPr>
            <p:cNvPr id="115" name="Freeform 7"/>
            <p:cNvSpPr>
              <a:spLocks/>
            </p:cNvSpPr>
            <p:nvPr/>
          </p:nvSpPr>
          <p:spPr bwMode="gray">
            <a:xfrm rot="900000">
              <a:off x="2320" y="482"/>
              <a:ext cx="563" cy="1071"/>
            </a:xfrm>
            <a:custGeom>
              <a:avLst/>
              <a:gdLst>
                <a:gd name="T0" fmla="*/ 404 w 620"/>
                <a:gd name="T1" fmla="*/ 105 h 1178"/>
                <a:gd name="T2" fmla="*/ 114 w 620"/>
                <a:gd name="T3" fmla="*/ 238 h 1178"/>
                <a:gd name="T4" fmla="*/ 2 w 620"/>
                <a:gd name="T5" fmla="*/ 528 h 1178"/>
                <a:gd name="T6" fmla="*/ 0 w 620"/>
                <a:gd name="T7" fmla="*/ 562 h 1178"/>
                <a:gd name="T8" fmla="*/ 0 w 620"/>
                <a:gd name="T9" fmla="*/ 582 h 1178"/>
                <a:gd name="T10" fmla="*/ 0 w 620"/>
                <a:gd name="T11" fmla="*/ 602 h 1178"/>
                <a:gd name="T12" fmla="*/ 0 w 620"/>
                <a:gd name="T13" fmla="*/ 622 h 1178"/>
                <a:gd name="T14" fmla="*/ 3 w 620"/>
                <a:gd name="T15" fmla="*/ 643 h 1178"/>
                <a:gd name="T16" fmla="*/ 187 w 620"/>
                <a:gd name="T17" fmla="*/ 922 h 1178"/>
                <a:gd name="T18" fmla="*/ 511 w 620"/>
                <a:gd name="T19" fmla="*/ 1105 h 1178"/>
                <a:gd name="T20" fmla="*/ 586 w 620"/>
                <a:gd name="T21" fmla="*/ 1013 h 1178"/>
                <a:gd name="T22" fmla="*/ 568 w 620"/>
                <a:gd name="T23" fmla="*/ 1012 h 1178"/>
                <a:gd name="T24" fmla="*/ 543 w 620"/>
                <a:gd name="T25" fmla="*/ 1010 h 1178"/>
                <a:gd name="T26" fmla="*/ 522 w 620"/>
                <a:gd name="T27" fmla="*/ 1007 h 1178"/>
                <a:gd name="T28" fmla="*/ 497 w 620"/>
                <a:gd name="T29" fmla="*/ 1000 h 1178"/>
                <a:gd name="T30" fmla="*/ 468 w 620"/>
                <a:gd name="T31" fmla="*/ 994 h 1178"/>
                <a:gd name="T32" fmla="*/ 437 w 620"/>
                <a:gd name="T33" fmla="*/ 985 h 1178"/>
                <a:gd name="T34" fmla="*/ 407 w 620"/>
                <a:gd name="T35" fmla="*/ 973 h 1178"/>
                <a:gd name="T36" fmla="*/ 376 w 620"/>
                <a:gd name="T37" fmla="*/ 958 h 1178"/>
                <a:gd name="T38" fmla="*/ 346 w 620"/>
                <a:gd name="T39" fmla="*/ 938 h 1178"/>
                <a:gd name="T40" fmla="*/ 316 w 620"/>
                <a:gd name="T41" fmla="*/ 916 h 1178"/>
                <a:gd name="T42" fmla="*/ 291 w 620"/>
                <a:gd name="T43" fmla="*/ 889 h 1178"/>
                <a:gd name="T44" fmla="*/ 274 w 620"/>
                <a:gd name="T45" fmla="*/ 874 h 1178"/>
                <a:gd name="T46" fmla="*/ 251 w 620"/>
                <a:gd name="T47" fmla="*/ 847 h 1178"/>
                <a:gd name="T48" fmla="*/ 237 w 620"/>
                <a:gd name="T49" fmla="*/ 827 h 1178"/>
                <a:gd name="T50" fmla="*/ 223 w 620"/>
                <a:gd name="T51" fmla="*/ 804 h 1178"/>
                <a:gd name="T52" fmla="*/ 209 w 620"/>
                <a:gd name="T53" fmla="*/ 776 h 1178"/>
                <a:gd name="T54" fmla="*/ 196 w 620"/>
                <a:gd name="T55" fmla="*/ 746 h 1178"/>
                <a:gd name="T56" fmla="*/ 183 w 620"/>
                <a:gd name="T57" fmla="*/ 712 h 1178"/>
                <a:gd name="T58" fmla="*/ 173 w 620"/>
                <a:gd name="T59" fmla="*/ 673 h 1178"/>
                <a:gd name="T60" fmla="*/ 166 w 620"/>
                <a:gd name="T61" fmla="*/ 631 h 1178"/>
                <a:gd name="T62" fmla="*/ 163 w 620"/>
                <a:gd name="T63" fmla="*/ 587 h 1178"/>
                <a:gd name="T64" fmla="*/ 163 w 620"/>
                <a:gd name="T65" fmla="*/ 565 h 1178"/>
                <a:gd name="T66" fmla="*/ 167 w 620"/>
                <a:gd name="T67" fmla="*/ 537 h 1178"/>
                <a:gd name="T68" fmla="*/ 170 w 620"/>
                <a:gd name="T69" fmla="*/ 514 h 1178"/>
                <a:gd name="T70" fmla="*/ 176 w 620"/>
                <a:gd name="T71" fmla="*/ 490 h 1178"/>
                <a:gd name="T72" fmla="*/ 183 w 620"/>
                <a:gd name="T73" fmla="*/ 463 h 1178"/>
                <a:gd name="T74" fmla="*/ 192 w 620"/>
                <a:gd name="T75" fmla="*/ 435 h 1178"/>
                <a:gd name="T76" fmla="*/ 204 w 620"/>
                <a:gd name="T77" fmla="*/ 405 h 1178"/>
                <a:gd name="T78" fmla="*/ 220 w 620"/>
                <a:gd name="T79" fmla="*/ 376 h 1178"/>
                <a:gd name="T80" fmla="*/ 237 w 620"/>
                <a:gd name="T81" fmla="*/ 346 h 1178"/>
                <a:gd name="T82" fmla="*/ 257 w 620"/>
                <a:gd name="T83" fmla="*/ 319 h 1178"/>
                <a:gd name="T84" fmla="*/ 282 w 620"/>
                <a:gd name="T85" fmla="*/ 294 h 1178"/>
                <a:gd name="T86" fmla="*/ 299 w 620"/>
                <a:gd name="T87" fmla="*/ 278 h 1178"/>
                <a:gd name="T88" fmla="*/ 324 w 620"/>
                <a:gd name="T89" fmla="*/ 256 h 1178"/>
                <a:gd name="T90" fmla="*/ 346 w 620"/>
                <a:gd name="T91" fmla="*/ 238 h 1178"/>
                <a:gd name="T92" fmla="*/ 368 w 620"/>
                <a:gd name="T93" fmla="*/ 224 h 1178"/>
                <a:gd name="T94" fmla="*/ 394 w 620"/>
                <a:gd name="T95" fmla="*/ 210 h 1178"/>
                <a:gd name="T96" fmla="*/ 424 w 620"/>
                <a:gd name="T97" fmla="*/ 196 h 1178"/>
                <a:gd name="T98" fmla="*/ 458 w 620"/>
                <a:gd name="T99" fmla="*/ 186 h 1178"/>
                <a:gd name="T100" fmla="*/ 495 w 620"/>
                <a:gd name="T101" fmla="*/ 175 h 1178"/>
                <a:gd name="T102" fmla="*/ 536 w 620"/>
                <a:gd name="T103" fmla="*/ 167 h 1178"/>
                <a:gd name="T104" fmla="*/ 582 w 620"/>
                <a:gd name="T105" fmla="*/ 165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1178">
                  <a:moveTo>
                    <a:pt x="593" y="165"/>
                  </a:moveTo>
                  <a:lnTo>
                    <a:pt x="589" y="0"/>
                  </a:lnTo>
                  <a:lnTo>
                    <a:pt x="536" y="1"/>
                  </a:lnTo>
                  <a:lnTo>
                    <a:pt x="515" y="75"/>
                  </a:lnTo>
                  <a:lnTo>
                    <a:pt x="404" y="105"/>
                  </a:lnTo>
                  <a:lnTo>
                    <a:pt x="333" y="57"/>
                  </a:lnTo>
                  <a:lnTo>
                    <a:pt x="253" y="102"/>
                  </a:lnTo>
                  <a:lnTo>
                    <a:pt x="257" y="187"/>
                  </a:lnTo>
                  <a:lnTo>
                    <a:pt x="197" y="251"/>
                  </a:lnTo>
                  <a:lnTo>
                    <a:pt x="114" y="238"/>
                  </a:lnTo>
                  <a:lnTo>
                    <a:pt x="58" y="328"/>
                  </a:lnTo>
                  <a:lnTo>
                    <a:pt x="108" y="398"/>
                  </a:lnTo>
                  <a:lnTo>
                    <a:pt x="75" y="503"/>
                  </a:lnTo>
                  <a:lnTo>
                    <a:pt x="3" y="523"/>
                  </a:lnTo>
                  <a:lnTo>
                    <a:pt x="2" y="528"/>
                  </a:lnTo>
                  <a:lnTo>
                    <a:pt x="2" y="534"/>
                  </a:lnTo>
                  <a:lnTo>
                    <a:pt x="0" y="541"/>
                  </a:lnTo>
                  <a:lnTo>
                    <a:pt x="0" y="548"/>
                  </a:lnTo>
                  <a:lnTo>
                    <a:pt x="0" y="555"/>
                  </a:lnTo>
                  <a:lnTo>
                    <a:pt x="0" y="562"/>
                  </a:lnTo>
                  <a:lnTo>
                    <a:pt x="0" y="567"/>
                  </a:lnTo>
                  <a:lnTo>
                    <a:pt x="0" y="571"/>
                  </a:lnTo>
                  <a:lnTo>
                    <a:pt x="0" y="574"/>
                  </a:lnTo>
                  <a:lnTo>
                    <a:pt x="0" y="578"/>
                  </a:lnTo>
                  <a:lnTo>
                    <a:pt x="0" y="582"/>
                  </a:lnTo>
                  <a:lnTo>
                    <a:pt x="0" y="587"/>
                  </a:lnTo>
                  <a:lnTo>
                    <a:pt x="0" y="589"/>
                  </a:lnTo>
                  <a:lnTo>
                    <a:pt x="0" y="594"/>
                  </a:lnTo>
                  <a:lnTo>
                    <a:pt x="0" y="598"/>
                  </a:lnTo>
                  <a:lnTo>
                    <a:pt x="0" y="602"/>
                  </a:lnTo>
                  <a:lnTo>
                    <a:pt x="0" y="607"/>
                  </a:lnTo>
                  <a:lnTo>
                    <a:pt x="0" y="611"/>
                  </a:lnTo>
                  <a:lnTo>
                    <a:pt x="0" y="615"/>
                  </a:lnTo>
                  <a:lnTo>
                    <a:pt x="0" y="618"/>
                  </a:lnTo>
                  <a:lnTo>
                    <a:pt x="0" y="622"/>
                  </a:lnTo>
                  <a:lnTo>
                    <a:pt x="2" y="626"/>
                  </a:lnTo>
                  <a:lnTo>
                    <a:pt x="2" y="631"/>
                  </a:lnTo>
                  <a:lnTo>
                    <a:pt x="2" y="635"/>
                  </a:lnTo>
                  <a:lnTo>
                    <a:pt x="3" y="639"/>
                  </a:lnTo>
                  <a:lnTo>
                    <a:pt x="3" y="643"/>
                  </a:lnTo>
                  <a:lnTo>
                    <a:pt x="75" y="663"/>
                  </a:lnTo>
                  <a:lnTo>
                    <a:pt x="105" y="774"/>
                  </a:lnTo>
                  <a:lnTo>
                    <a:pt x="57" y="844"/>
                  </a:lnTo>
                  <a:lnTo>
                    <a:pt x="102" y="926"/>
                  </a:lnTo>
                  <a:lnTo>
                    <a:pt x="187" y="922"/>
                  </a:lnTo>
                  <a:lnTo>
                    <a:pt x="251" y="980"/>
                  </a:lnTo>
                  <a:lnTo>
                    <a:pt x="238" y="1066"/>
                  </a:lnTo>
                  <a:lnTo>
                    <a:pt x="329" y="1121"/>
                  </a:lnTo>
                  <a:lnTo>
                    <a:pt x="396" y="1073"/>
                  </a:lnTo>
                  <a:lnTo>
                    <a:pt x="511" y="1105"/>
                  </a:lnTo>
                  <a:lnTo>
                    <a:pt x="524" y="1174"/>
                  </a:lnTo>
                  <a:lnTo>
                    <a:pt x="589" y="1178"/>
                  </a:lnTo>
                  <a:lnTo>
                    <a:pt x="620" y="1110"/>
                  </a:lnTo>
                  <a:lnTo>
                    <a:pt x="587" y="1013"/>
                  </a:lnTo>
                  <a:lnTo>
                    <a:pt x="586" y="1013"/>
                  </a:lnTo>
                  <a:lnTo>
                    <a:pt x="585" y="1013"/>
                  </a:lnTo>
                  <a:lnTo>
                    <a:pt x="582" y="1013"/>
                  </a:lnTo>
                  <a:lnTo>
                    <a:pt x="579" y="1013"/>
                  </a:lnTo>
                  <a:lnTo>
                    <a:pt x="573" y="1012"/>
                  </a:lnTo>
                  <a:lnTo>
                    <a:pt x="568" y="1012"/>
                  </a:lnTo>
                  <a:lnTo>
                    <a:pt x="562" y="1012"/>
                  </a:lnTo>
                  <a:lnTo>
                    <a:pt x="556" y="1012"/>
                  </a:lnTo>
                  <a:lnTo>
                    <a:pt x="552" y="1010"/>
                  </a:lnTo>
                  <a:lnTo>
                    <a:pt x="548" y="1010"/>
                  </a:lnTo>
                  <a:lnTo>
                    <a:pt x="543" y="1010"/>
                  </a:lnTo>
                  <a:lnTo>
                    <a:pt x="539" y="1009"/>
                  </a:lnTo>
                  <a:lnTo>
                    <a:pt x="535" y="1009"/>
                  </a:lnTo>
                  <a:lnTo>
                    <a:pt x="531" y="1007"/>
                  </a:lnTo>
                  <a:lnTo>
                    <a:pt x="526" y="1007"/>
                  </a:lnTo>
                  <a:lnTo>
                    <a:pt x="522" y="1007"/>
                  </a:lnTo>
                  <a:lnTo>
                    <a:pt x="517" y="1006"/>
                  </a:lnTo>
                  <a:lnTo>
                    <a:pt x="512" y="1004"/>
                  </a:lnTo>
                  <a:lnTo>
                    <a:pt x="507" y="1003"/>
                  </a:lnTo>
                  <a:lnTo>
                    <a:pt x="502" y="1002"/>
                  </a:lnTo>
                  <a:lnTo>
                    <a:pt x="497" y="1000"/>
                  </a:lnTo>
                  <a:lnTo>
                    <a:pt x="491" y="1000"/>
                  </a:lnTo>
                  <a:lnTo>
                    <a:pt x="485" y="999"/>
                  </a:lnTo>
                  <a:lnTo>
                    <a:pt x="480" y="997"/>
                  </a:lnTo>
                  <a:lnTo>
                    <a:pt x="474" y="996"/>
                  </a:lnTo>
                  <a:lnTo>
                    <a:pt x="468" y="994"/>
                  </a:lnTo>
                  <a:lnTo>
                    <a:pt x="463" y="993"/>
                  </a:lnTo>
                  <a:lnTo>
                    <a:pt x="455" y="992"/>
                  </a:lnTo>
                  <a:lnTo>
                    <a:pt x="450" y="989"/>
                  </a:lnTo>
                  <a:lnTo>
                    <a:pt x="444" y="987"/>
                  </a:lnTo>
                  <a:lnTo>
                    <a:pt x="437" y="985"/>
                  </a:lnTo>
                  <a:lnTo>
                    <a:pt x="433" y="983"/>
                  </a:lnTo>
                  <a:lnTo>
                    <a:pt x="426" y="980"/>
                  </a:lnTo>
                  <a:lnTo>
                    <a:pt x="420" y="977"/>
                  </a:lnTo>
                  <a:lnTo>
                    <a:pt x="413" y="975"/>
                  </a:lnTo>
                  <a:lnTo>
                    <a:pt x="407" y="973"/>
                  </a:lnTo>
                  <a:lnTo>
                    <a:pt x="402" y="969"/>
                  </a:lnTo>
                  <a:lnTo>
                    <a:pt x="396" y="966"/>
                  </a:lnTo>
                  <a:lnTo>
                    <a:pt x="389" y="965"/>
                  </a:lnTo>
                  <a:lnTo>
                    <a:pt x="383" y="962"/>
                  </a:lnTo>
                  <a:lnTo>
                    <a:pt x="376" y="958"/>
                  </a:lnTo>
                  <a:lnTo>
                    <a:pt x="370" y="953"/>
                  </a:lnTo>
                  <a:lnTo>
                    <a:pt x="365" y="950"/>
                  </a:lnTo>
                  <a:lnTo>
                    <a:pt x="358" y="946"/>
                  </a:lnTo>
                  <a:lnTo>
                    <a:pt x="352" y="942"/>
                  </a:lnTo>
                  <a:lnTo>
                    <a:pt x="346" y="938"/>
                  </a:lnTo>
                  <a:lnTo>
                    <a:pt x="339" y="935"/>
                  </a:lnTo>
                  <a:lnTo>
                    <a:pt x="335" y="931"/>
                  </a:lnTo>
                  <a:lnTo>
                    <a:pt x="328" y="925"/>
                  </a:lnTo>
                  <a:lnTo>
                    <a:pt x="322" y="921"/>
                  </a:lnTo>
                  <a:lnTo>
                    <a:pt x="316" y="916"/>
                  </a:lnTo>
                  <a:lnTo>
                    <a:pt x="311" y="911"/>
                  </a:lnTo>
                  <a:lnTo>
                    <a:pt x="305" y="906"/>
                  </a:lnTo>
                  <a:lnTo>
                    <a:pt x="301" y="901"/>
                  </a:lnTo>
                  <a:lnTo>
                    <a:pt x="295" y="895"/>
                  </a:lnTo>
                  <a:lnTo>
                    <a:pt x="291" y="889"/>
                  </a:lnTo>
                  <a:lnTo>
                    <a:pt x="288" y="888"/>
                  </a:lnTo>
                  <a:lnTo>
                    <a:pt x="284" y="884"/>
                  </a:lnTo>
                  <a:lnTo>
                    <a:pt x="281" y="881"/>
                  </a:lnTo>
                  <a:lnTo>
                    <a:pt x="278" y="878"/>
                  </a:lnTo>
                  <a:lnTo>
                    <a:pt x="274" y="874"/>
                  </a:lnTo>
                  <a:lnTo>
                    <a:pt x="271" y="871"/>
                  </a:lnTo>
                  <a:lnTo>
                    <a:pt x="265" y="865"/>
                  </a:lnTo>
                  <a:lnTo>
                    <a:pt x="261" y="859"/>
                  </a:lnTo>
                  <a:lnTo>
                    <a:pt x="255" y="852"/>
                  </a:lnTo>
                  <a:lnTo>
                    <a:pt x="251" y="847"/>
                  </a:lnTo>
                  <a:lnTo>
                    <a:pt x="248" y="842"/>
                  </a:lnTo>
                  <a:lnTo>
                    <a:pt x="246" y="838"/>
                  </a:lnTo>
                  <a:lnTo>
                    <a:pt x="243" y="835"/>
                  </a:lnTo>
                  <a:lnTo>
                    <a:pt x="240" y="831"/>
                  </a:lnTo>
                  <a:lnTo>
                    <a:pt x="237" y="827"/>
                  </a:lnTo>
                  <a:lnTo>
                    <a:pt x="234" y="823"/>
                  </a:lnTo>
                  <a:lnTo>
                    <a:pt x="231" y="818"/>
                  </a:lnTo>
                  <a:lnTo>
                    <a:pt x="229" y="814"/>
                  </a:lnTo>
                  <a:lnTo>
                    <a:pt x="226" y="808"/>
                  </a:lnTo>
                  <a:lnTo>
                    <a:pt x="223" y="804"/>
                  </a:lnTo>
                  <a:lnTo>
                    <a:pt x="220" y="798"/>
                  </a:lnTo>
                  <a:lnTo>
                    <a:pt x="217" y="793"/>
                  </a:lnTo>
                  <a:lnTo>
                    <a:pt x="213" y="788"/>
                  </a:lnTo>
                  <a:lnTo>
                    <a:pt x="211" y="783"/>
                  </a:lnTo>
                  <a:lnTo>
                    <a:pt x="209" y="776"/>
                  </a:lnTo>
                  <a:lnTo>
                    <a:pt x="206" y="771"/>
                  </a:lnTo>
                  <a:lnTo>
                    <a:pt x="203" y="764"/>
                  </a:lnTo>
                  <a:lnTo>
                    <a:pt x="200" y="759"/>
                  </a:lnTo>
                  <a:lnTo>
                    <a:pt x="197" y="751"/>
                  </a:lnTo>
                  <a:lnTo>
                    <a:pt x="196" y="746"/>
                  </a:lnTo>
                  <a:lnTo>
                    <a:pt x="193" y="739"/>
                  </a:lnTo>
                  <a:lnTo>
                    <a:pt x="190" y="733"/>
                  </a:lnTo>
                  <a:lnTo>
                    <a:pt x="187" y="726"/>
                  </a:lnTo>
                  <a:lnTo>
                    <a:pt x="186" y="719"/>
                  </a:lnTo>
                  <a:lnTo>
                    <a:pt x="183" y="712"/>
                  </a:lnTo>
                  <a:lnTo>
                    <a:pt x="182" y="705"/>
                  </a:lnTo>
                  <a:lnTo>
                    <a:pt x="179" y="697"/>
                  </a:lnTo>
                  <a:lnTo>
                    <a:pt x="177" y="689"/>
                  </a:lnTo>
                  <a:lnTo>
                    <a:pt x="175" y="682"/>
                  </a:lnTo>
                  <a:lnTo>
                    <a:pt x="173" y="673"/>
                  </a:lnTo>
                  <a:lnTo>
                    <a:pt x="172" y="665"/>
                  </a:lnTo>
                  <a:lnTo>
                    <a:pt x="170" y="658"/>
                  </a:lnTo>
                  <a:lnTo>
                    <a:pt x="169" y="649"/>
                  </a:lnTo>
                  <a:lnTo>
                    <a:pt x="167" y="641"/>
                  </a:lnTo>
                  <a:lnTo>
                    <a:pt x="166" y="631"/>
                  </a:lnTo>
                  <a:lnTo>
                    <a:pt x="166" y="624"/>
                  </a:lnTo>
                  <a:lnTo>
                    <a:pt x="165" y="614"/>
                  </a:lnTo>
                  <a:lnTo>
                    <a:pt x="163" y="605"/>
                  </a:lnTo>
                  <a:lnTo>
                    <a:pt x="163" y="595"/>
                  </a:lnTo>
                  <a:lnTo>
                    <a:pt x="163" y="587"/>
                  </a:lnTo>
                  <a:lnTo>
                    <a:pt x="163" y="584"/>
                  </a:lnTo>
                  <a:lnTo>
                    <a:pt x="163" y="581"/>
                  </a:lnTo>
                  <a:lnTo>
                    <a:pt x="163" y="575"/>
                  </a:lnTo>
                  <a:lnTo>
                    <a:pt x="163" y="572"/>
                  </a:lnTo>
                  <a:lnTo>
                    <a:pt x="163" y="565"/>
                  </a:lnTo>
                  <a:lnTo>
                    <a:pt x="165" y="560"/>
                  </a:lnTo>
                  <a:lnTo>
                    <a:pt x="165" y="553"/>
                  </a:lnTo>
                  <a:lnTo>
                    <a:pt x="166" y="545"/>
                  </a:lnTo>
                  <a:lnTo>
                    <a:pt x="166" y="541"/>
                  </a:lnTo>
                  <a:lnTo>
                    <a:pt x="167" y="537"/>
                  </a:lnTo>
                  <a:lnTo>
                    <a:pt x="167" y="533"/>
                  </a:lnTo>
                  <a:lnTo>
                    <a:pt x="169" y="528"/>
                  </a:lnTo>
                  <a:lnTo>
                    <a:pt x="169" y="524"/>
                  </a:lnTo>
                  <a:lnTo>
                    <a:pt x="170" y="518"/>
                  </a:lnTo>
                  <a:lnTo>
                    <a:pt x="170" y="514"/>
                  </a:lnTo>
                  <a:lnTo>
                    <a:pt x="172" y="510"/>
                  </a:lnTo>
                  <a:lnTo>
                    <a:pt x="172" y="504"/>
                  </a:lnTo>
                  <a:lnTo>
                    <a:pt x="173" y="500"/>
                  </a:lnTo>
                  <a:lnTo>
                    <a:pt x="175" y="494"/>
                  </a:lnTo>
                  <a:lnTo>
                    <a:pt x="176" y="490"/>
                  </a:lnTo>
                  <a:lnTo>
                    <a:pt x="177" y="484"/>
                  </a:lnTo>
                  <a:lnTo>
                    <a:pt x="179" y="479"/>
                  </a:lnTo>
                  <a:lnTo>
                    <a:pt x="180" y="473"/>
                  </a:lnTo>
                  <a:lnTo>
                    <a:pt x="182" y="469"/>
                  </a:lnTo>
                  <a:lnTo>
                    <a:pt x="183" y="463"/>
                  </a:lnTo>
                  <a:lnTo>
                    <a:pt x="185" y="457"/>
                  </a:lnTo>
                  <a:lnTo>
                    <a:pt x="186" y="452"/>
                  </a:lnTo>
                  <a:lnTo>
                    <a:pt x="187" y="446"/>
                  </a:lnTo>
                  <a:lnTo>
                    <a:pt x="190" y="440"/>
                  </a:lnTo>
                  <a:lnTo>
                    <a:pt x="192" y="435"/>
                  </a:lnTo>
                  <a:lnTo>
                    <a:pt x="194" y="429"/>
                  </a:lnTo>
                  <a:lnTo>
                    <a:pt x="197" y="423"/>
                  </a:lnTo>
                  <a:lnTo>
                    <a:pt x="199" y="418"/>
                  </a:lnTo>
                  <a:lnTo>
                    <a:pt x="202" y="412"/>
                  </a:lnTo>
                  <a:lnTo>
                    <a:pt x="204" y="405"/>
                  </a:lnTo>
                  <a:lnTo>
                    <a:pt x="207" y="399"/>
                  </a:lnTo>
                  <a:lnTo>
                    <a:pt x="210" y="393"/>
                  </a:lnTo>
                  <a:lnTo>
                    <a:pt x="213" y="388"/>
                  </a:lnTo>
                  <a:lnTo>
                    <a:pt x="216" y="382"/>
                  </a:lnTo>
                  <a:lnTo>
                    <a:pt x="220" y="376"/>
                  </a:lnTo>
                  <a:lnTo>
                    <a:pt x="223" y="371"/>
                  </a:lnTo>
                  <a:lnTo>
                    <a:pt x="226" y="365"/>
                  </a:lnTo>
                  <a:lnTo>
                    <a:pt x="229" y="358"/>
                  </a:lnTo>
                  <a:lnTo>
                    <a:pt x="233" y="354"/>
                  </a:lnTo>
                  <a:lnTo>
                    <a:pt x="237" y="346"/>
                  </a:lnTo>
                  <a:lnTo>
                    <a:pt x="240" y="341"/>
                  </a:lnTo>
                  <a:lnTo>
                    <a:pt x="244" y="337"/>
                  </a:lnTo>
                  <a:lnTo>
                    <a:pt x="250" y="331"/>
                  </a:lnTo>
                  <a:lnTo>
                    <a:pt x="254" y="325"/>
                  </a:lnTo>
                  <a:lnTo>
                    <a:pt x="257" y="319"/>
                  </a:lnTo>
                  <a:lnTo>
                    <a:pt x="263" y="314"/>
                  </a:lnTo>
                  <a:lnTo>
                    <a:pt x="268" y="310"/>
                  </a:lnTo>
                  <a:lnTo>
                    <a:pt x="272" y="304"/>
                  </a:lnTo>
                  <a:lnTo>
                    <a:pt x="278" y="298"/>
                  </a:lnTo>
                  <a:lnTo>
                    <a:pt x="282" y="294"/>
                  </a:lnTo>
                  <a:lnTo>
                    <a:pt x="290" y="290"/>
                  </a:lnTo>
                  <a:lnTo>
                    <a:pt x="290" y="287"/>
                  </a:lnTo>
                  <a:lnTo>
                    <a:pt x="294" y="284"/>
                  </a:lnTo>
                  <a:lnTo>
                    <a:pt x="295" y="281"/>
                  </a:lnTo>
                  <a:lnTo>
                    <a:pt x="299" y="278"/>
                  </a:lnTo>
                  <a:lnTo>
                    <a:pt x="302" y="274"/>
                  </a:lnTo>
                  <a:lnTo>
                    <a:pt x="308" y="270"/>
                  </a:lnTo>
                  <a:lnTo>
                    <a:pt x="311" y="265"/>
                  </a:lnTo>
                  <a:lnTo>
                    <a:pt x="318" y="260"/>
                  </a:lnTo>
                  <a:lnTo>
                    <a:pt x="324" y="256"/>
                  </a:lnTo>
                  <a:lnTo>
                    <a:pt x="331" y="251"/>
                  </a:lnTo>
                  <a:lnTo>
                    <a:pt x="333" y="247"/>
                  </a:lnTo>
                  <a:lnTo>
                    <a:pt x="338" y="244"/>
                  </a:lnTo>
                  <a:lnTo>
                    <a:pt x="341" y="241"/>
                  </a:lnTo>
                  <a:lnTo>
                    <a:pt x="346" y="238"/>
                  </a:lnTo>
                  <a:lnTo>
                    <a:pt x="351" y="236"/>
                  </a:lnTo>
                  <a:lnTo>
                    <a:pt x="353" y="234"/>
                  </a:lnTo>
                  <a:lnTo>
                    <a:pt x="359" y="230"/>
                  </a:lnTo>
                  <a:lnTo>
                    <a:pt x="365" y="229"/>
                  </a:lnTo>
                  <a:lnTo>
                    <a:pt x="368" y="224"/>
                  </a:lnTo>
                  <a:lnTo>
                    <a:pt x="373" y="223"/>
                  </a:lnTo>
                  <a:lnTo>
                    <a:pt x="377" y="219"/>
                  </a:lnTo>
                  <a:lnTo>
                    <a:pt x="383" y="216"/>
                  </a:lnTo>
                  <a:lnTo>
                    <a:pt x="389" y="213"/>
                  </a:lnTo>
                  <a:lnTo>
                    <a:pt x="394" y="210"/>
                  </a:lnTo>
                  <a:lnTo>
                    <a:pt x="400" y="207"/>
                  </a:lnTo>
                  <a:lnTo>
                    <a:pt x="406" y="206"/>
                  </a:lnTo>
                  <a:lnTo>
                    <a:pt x="412" y="202"/>
                  </a:lnTo>
                  <a:lnTo>
                    <a:pt x="417" y="199"/>
                  </a:lnTo>
                  <a:lnTo>
                    <a:pt x="424" y="196"/>
                  </a:lnTo>
                  <a:lnTo>
                    <a:pt x="430" y="194"/>
                  </a:lnTo>
                  <a:lnTo>
                    <a:pt x="437" y="192"/>
                  </a:lnTo>
                  <a:lnTo>
                    <a:pt x="444" y="190"/>
                  </a:lnTo>
                  <a:lnTo>
                    <a:pt x="451" y="187"/>
                  </a:lnTo>
                  <a:lnTo>
                    <a:pt x="458" y="186"/>
                  </a:lnTo>
                  <a:lnTo>
                    <a:pt x="465" y="183"/>
                  </a:lnTo>
                  <a:lnTo>
                    <a:pt x="473" y="180"/>
                  </a:lnTo>
                  <a:lnTo>
                    <a:pt x="480" y="179"/>
                  </a:lnTo>
                  <a:lnTo>
                    <a:pt x="488" y="177"/>
                  </a:lnTo>
                  <a:lnTo>
                    <a:pt x="495" y="175"/>
                  </a:lnTo>
                  <a:lnTo>
                    <a:pt x="504" y="173"/>
                  </a:lnTo>
                  <a:lnTo>
                    <a:pt x="511" y="172"/>
                  </a:lnTo>
                  <a:lnTo>
                    <a:pt x="521" y="170"/>
                  </a:lnTo>
                  <a:lnTo>
                    <a:pt x="528" y="169"/>
                  </a:lnTo>
                  <a:lnTo>
                    <a:pt x="536" y="167"/>
                  </a:lnTo>
                  <a:lnTo>
                    <a:pt x="545" y="166"/>
                  </a:lnTo>
                  <a:lnTo>
                    <a:pt x="555" y="166"/>
                  </a:lnTo>
                  <a:lnTo>
                    <a:pt x="563" y="165"/>
                  </a:lnTo>
                  <a:lnTo>
                    <a:pt x="573" y="165"/>
                  </a:lnTo>
                  <a:lnTo>
                    <a:pt x="582" y="165"/>
                  </a:lnTo>
                  <a:lnTo>
                    <a:pt x="593" y="165"/>
                  </a:lnTo>
                  <a:lnTo>
                    <a:pt x="593" y="165"/>
                  </a:lnTo>
                  <a:close/>
                </a:path>
              </a:pathLst>
            </a:custGeom>
            <a:grpFill/>
            <a:ln>
              <a:noFill/>
            </a:ln>
            <a:effectLst/>
            <a:extLst>
              <a:ext uri="{91240B29-F687-4f45-9708-019B960494DF}">
                <a14:hiddenLine xmlns:a14="http://schemas.microsoft.com/office/drawing/2010/main" xmlns="" w="25400" cap="flat" cmpd="sng">
                  <a:solidFill>
                    <a:srgbClr val="FFFFFF"/>
                  </a:solidFill>
                  <a:prstDash val="solid"/>
                  <a:round/>
                  <a:headEnd type="none" w="med" len="med"/>
                  <a:tailEnd type="none" w="med" len="med"/>
                </a14:hiddenLine>
              </a:ext>
            </a:extLst>
          </p:spPr>
          <p:txBody>
            <a:bodyPr lIns="34290" tIns="33338" rIns="34290" bIns="33338" anchor="ctr" anchorCtr="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6" name="Freeform 8"/>
            <p:cNvSpPr>
              <a:spLocks/>
            </p:cNvSpPr>
            <p:nvPr/>
          </p:nvSpPr>
          <p:spPr bwMode="gray">
            <a:xfrm rot="900000">
              <a:off x="2801" y="613"/>
              <a:ext cx="569" cy="1070"/>
            </a:xfrm>
            <a:custGeom>
              <a:avLst/>
              <a:gdLst>
                <a:gd name="T0" fmla="*/ 224 w 625"/>
                <a:gd name="T1" fmla="*/ 1072 h 1177"/>
                <a:gd name="T2" fmla="*/ 513 w 625"/>
                <a:gd name="T3" fmla="*/ 938 h 1177"/>
                <a:gd name="T4" fmla="*/ 625 w 625"/>
                <a:gd name="T5" fmla="*/ 650 h 1177"/>
                <a:gd name="T6" fmla="*/ 625 w 625"/>
                <a:gd name="T7" fmla="*/ 630 h 1177"/>
                <a:gd name="T8" fmla="*/ 625 w 625"/>
                <a:gd name="T9" fmla="*/ 613 h 1177"/>
                <a:gd name="T10" fmla="*/ 625 w 625"/>
                <a:gd name="T11" fmla="*/ 586 h 1177"/>
                <a:gd name="T12" fmla="*/ 625 w 625"/>
                <a:gd name="T13" fmla="*/ 569 h 1177"/>
                <a:gd name="T14" fmla="*/ 625 w 625"/>
                <a:gd name="T15" fmla="*/ 536 h 1177"/>
                <a:gd name="T16" fmla="*/ 441 w 625"/>
                <a:gd name="T17" fmla="*/ 256 h 1177"/>
                <a:gd name="T18" fmla="*/ 116 w 625"/>
                <a:gd name="T19" fmla="*/ 74 h 1177"/>
                <a:gd name="T20" fmla="*/ 41 w 625"/>
                <a:gd name="T21" fmla="*/ 164 h 1177"/>
                <a:gd name="T22" fmla="*/ 62 w 625"/>
                <a:gd name="T23" fmla="*/ 164 h 1177"/>
                <a:gd name="T24" fmla="*/ 85 w 625"/>
                <a:gd name="T25" fmla="*/ 166 h 1177"/>
                <a:gd name="T26" fmla="*/ 108 w 625"/>
                <a:gd name="T27" fmla="*/ 169 h 1177"/>
                <a:gd name="T28" fmla="*/ 134 w 625"/>
                <a:gd name="T29" fmla="*/ 176 h 1177"/>
                <a:gd name="T30" fmla="*/ 163 w 625"/>
                <a:gd name="T31" fmla="*/ 183 h 1177"/>
                <a:gd name="T32" fmla="*/ 194 w 625"/>
                <a:gd name="T33" fmla="*/ 193 h 1177"/>
                <a:gd name="T34" fmla="*/ 224 w 625"/>
                <a:gd name="T35" fmla="*/ 206 h 1177"/>
                <a:gd name="T36" fmla="*/ 257 w 625"/>
                <a:gd name="T37" fmla="*/ 223 h 1177"/>
                <a:gd name="T38" fmla="*/ 286 w 625"/>
                <a:gd name="T39" fmla="*/ 243 h 1177"/>
                <a:gd name="T40" fmla="*/ 315 w 625"/>
                <a:gd name="T41" fmla="*/ 267 h 1177"/>
                <a:gd name="T42" fmla="*/ 342 w 625"/>
                <a:gd name="T43" fmla="*/ 294 h 1177"/>
                <a:gd name="T44" fmla="*/ 364 w 625"/>
                <a:gd name="T45" fmla="*/ 316 h 1177"/>
                <a:gd name="T46" fmla="*/ 383 w 625"/>
                <a:gd name="T47" fmla="*/ 338 h 1177"/>
                <a:gd name="T48" fmla="*/ 400 w 625"/>
                <a:gd name="T49" fmla="*/ 363 h 1177"/>
                <a:gd name="T50" fmla="*/ 413 w 625"/>
                <a:gd name="T51" fmla="*/ 387 h 1177"/>
                <a:gd name="T52" fmla="*/ 425 w 625"/>
                <a:gd name="T53" fmla="*/ 412 h 1177"/>
                <a:gd name="T54" fmla="*/ 437 w 625"/>
                <a:gd name="T55" fmla="*/ 439 h 1177"/>
                <a:gd name="T56" fmla="*/ 444 w 625"/>
                <a:gd name="T57" fmla="*/ 463 h 1177"/>
                <a:gd name="T58" fmla="*/ 451 w 625"/>
                <a:gd name="T59" fmla="*/ 489 h 1177"/>
                <a:gd name="T60" fmla="*/ 457 w 625"/>
                <a:gd name="T61" fmla="*/ 513 h 1177"/>
                <a:gd name="T62" fmla="*/ 459 w 625"/>
                <a:gd name="T63" fmla="*/ 536 h 1177"/>
                <a:gd name="T64" fmla="*/ 462 w 625"/>
                <a:gd name="T65" fmla="*/ 559 h 1177"/>
                <a:gd name="T66" fmla="*/ 464 w 625"/>
                <a:gd name="T67" fmla="*/ 580 h 1177"/>
                <a:gd name="T68" fmla="*/ 465 w 625"/>
                <a:gd name="T69" fmla="*/ 598 h 1177"/>
                <a:gd name="T70" fmla="*/ 462 w 625"/>
                <a:gd name="T71" fmla="*/ 624 h 1177"/>
                <a:gd name="T72" fmla="*/ 459 w 625"/>
                <a:gd name="T73" fmla="*/ 644 h 1177"/>
                <a:gd name="T74" fmla="*/ 455 w 625"/>
                <a:gd name="T75" fmla="*/ 665 h 1177"/>
                <a:gd name="T76" fmla="*/ 449 w 625"/>
                <a:gd name="T77" fmla="*/ 691 h 1177"/>
                <a:gd name="T78" fmla="*/ 442 w 625"/>
                <a:gd name="T79" fmla="*/ 716 h 1177"/>
                <a:gd name="T80" fmla="*/ 432 w 625"/>
                <a:gd name="T81" fmla="*/ 745 h 1177"/>
                <a:gd name="T82" fmla="*/ 420 w 625"/>
                <a:gd name="T83" fmla="*/ 772 h 1177"/>
                <a:gd name="T84" fmla="*/ 407 w 625"/>
                <a:gd name="T85" fmla="*/ 802 h 1177"/>
                <a:gd name="T86" fmla="*/ 388 w 625"/>
                <a:gd name="T87" fmla="*/ 829 h 1177"/>
                <a:gd name="T88" fmla="*/ 369 w 625"/>
                <a:gd name="T89" fmla="*/ 856 h 1177"/>
                <a:gd name="T90" fmla="*/ 344 w 625"/>
                <a:gd name="T91" fmla="*/ 881 h 1177"/>
                <a:gd name="T92" fmla="*/ 329 w 625"/>
                <a:gd name="T93" fmla="*/ 897 h 1177"/>
                <a:gd name="T94" fmla="*/ 302 w 625"/>
                <a:gd name="T95" fmla="*/ 918 h 1177"/>
                <a:gd name="T96" fmla="*/ 281 w 625"/>
                <a:gd name="T97" fmla="*/ 935 h 1177"/>
                <a:gd name="T98" fmla="*/ 258 w 625"/>
                <a:gd name="T99" fmla="*/ 949 h 1177"/>
                <a:gd name="T100" fmla="*/ 232 w 625"/>
                <a:gd name="T101" fmla="*/ 964 h 1177"/>
                <a:gd name="T102" fmla="*/ 203 w 625"/>
                <a:gd name="T103" fmla="*/ 978 h 1177"/>
                <a:gd name="T104" fmla="*/ 170 w 625"/>
                <a:gd name="T105" fmla="*/ 991 h 1177"/>
                <a:gd name="T106" fmla="*/ 132 w 625"/>
                <a:gd name="T107" fmla="*/ 999 h 1177"/>
                <a:gd name="T108" fmla="*/ 91 w 625"/>
                <a:gd name="T109" fmla="*/ 1008 h 1177"/>
                <a:gd name="T110" fmla="*/ 47 w 625"/>
                <a:gd name="T111" fmla="*/ 1012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5" h="1177">
                  <a:moveTo>
                    <a:pt x="38" y="1012"/>
                  </a:moveTo>
                  <a:lnTo>
                    <a:pt x="41" y="1177"/>
                  </a:lnTo>
                  <a:lnTo>
                    <a:pt x="93" y="1175"/>
                  </a:lnTo>
                  <a:lnTo>
                    <a:pt x="115" y="1103"/>
                  </a:lnTo>
                  <a:lnTo>
                    <a:pt x="224" y="1072"/>
                  </a:lnTo>
                  <a:lnTo>
                    <a:pt x="296" y="1121"/>
                  </a:lnTo>
                  <a:lnTo>
                    <a:pt x="376" y="1073"/>
                  </a:lnTo>
                  <a:lnTo>
                    <a:pt x="373" y="989"/>
                  </a:lnTo>
                  <a:lnTo>
                    <a:pt x="432" y="927"/>
                  </a:lnTo>
                  <a:lnTo>
                    <a:pt x="513" y="938"/>
                  </a:lnTo>
                  <a:lnTo>
                    <a:pt x="570" y="849"/>
                  </a:lnTo>
                  <a:lnTo>
                    <a:pt x="522" y="779"/>
                  </a:lnTo>
                  <a:lnTo>
                    <a:pt x="554" y="665"/>
                  </a:lnTo>
                  <a:lnTo>
                    <a:pt x="625" y="654"/>
                  </a:lnTo>
                  <a:lnTo>
                    <a:pt x="625" y="650"/>
                  </a:lnTo>
                  <a:lnTo>
                    <a:pt x="625" y="645"/>
                  </a:lnTo>
                  <a:lnTo>
                    <a:pt x="625" y="642"/>
                  </a:lnTo>
                  <a:lnTo>
                    <a:pt x="625" y="638"/>
                  </a:lnTo>
                  <a:lnTo>
                    <a:pt x="625" y="634"/>
                  </a:lnTo>
                  <a:lnTo>
                    <a:pt x="625" y="630"/>
                  </a:lnTo>
                  <a:lnTo>
                    <a:pt x="625" y="627"/>
                  </a:lnTo>
                  <a:lnTo>
                    <a:pt x="625" y="624"/>
                  </a:lnTo>
                  <a:lnTo>
                    <a:pt x="625" y="620"/>
                  </a:lnTo>
                  <a:lnTo>
                    <a:pt x="625" y="615"/>
                  </a:lnTo>
                  <a:lnTo>
                    <a:pt x="625" y="613"/>
                  </a:lnTo>
                  <a:lnTo>
                    <a:pt x="625" y="608"/>
                  </a:lnTo>
                  <a:lnTo>
                    <a:pt x="625" y="601"/>
                  </a:lnTo>
                  <a:lnTo>
                    <a:pt x="625" y="594"/>
                  </a:lnTo>
                  <a:lnTo>
                    <a:pt x="625" y="590"/>
                  </a:lnTo>
                  <a:lnTo>
                    <a:pt x="625" y="586"/>
                  </a:lnTo>
                  <a:lnTo>
                    <a:pt x="625" y="583"/>
                  </a:lnTo>
                  <a:lnTo>
                    <a:pt x="625" y="580"/>
                  </a:lnTo>
                  <a:lnTo>
                    <a:pt x="625" y="576"/>
                  </a:lnTo>
                  <a:lnTo>
                    <a:pt x="625" y="571"/>
                  </a:lnTo>
                  <a:lnTo>
                    <a:pt x="625" y="569"/>
                  </a:lnTo>
                  <a:lnTo>
                    <a:pt x="625" y="564"/>
                  </a:lnTo>
                  <a:lnTo>
                    <a:pt x="625" y="557"/>
                  </a:lnTo>
                  <a:lnTo>
                    <a:pt x="625" y="550"/>
                  </a:lnTo>
                  <a:lnTo>
                    <a:pt x="625" y="543"/>
                  </a:lnTo>
                  <a:lnTo>
                    <a:pt x="625" y="536"/>
                  </a:lnTo>
                  <a:lnTo>
                    <a:pt x="553" y="515"/>
                  </a:lnTo>
                  <a:lnTo>
                    <a:pt x="522" y="405"/>
                  </a:lnTo>
                  <a:lnTo>
                    <a:pt x="571" y="333"/>
                  </a:lnTo>
                  <a:lnTo>
                    <a:pt x="525" y="252"/>
                  </a:lnTo>
                  <a:lnTo>
                    <a:pt x="441" y="256"/>
                  </a:lnTo>
                  <a:lnTo>
                    <a:pt x="379" y="196"/>
                  </a:lnTo>
                  <a:lnTo>
                    <a:pt x="388" y="114"/>
                  </a:lnTo>
                  <a:lnTo>
                    <a:pt x="299" y="57"/>
                  </a:lnTo>
                  <a:lnTo>
                    <a:pt x="231" y="107"/>
                  </a:lnTo>
                  <a:lnTo>
                    <a:pt x="116" y="74"/>
                  </a:lnTo>
                  <a:lnTo>
                    <a:pt x="105" y="3"/>
                  </a:lnTo>
                  <a:lnTo>
                    <a:pt x="37" y="0"/>
                  </a:lnTo>
                  <a:lnTo>
                    <a:pt x="0" y="75"/>
                  </a:lnTo>
                  <a:lnTo>
                    <a:pt x="39" y="164"/>
                  </a:lnTo>
                  <a:lnTo>
                    <a:pt x="41" y="164"/>
                  </a:lnTo>
                  <a:lnTo>
                    <a:pt x="44" y="164"/>
                  </a:lnTo>
                  <a:lnTo>
                    <a:pt x="47" y="164"/>
                  </a:lnTo>
                  <a:lnTo>
                    <a:pt x="51" y="164"/>
                  </a:lnTo>
                  <a:lnTo>
                    <a:pt x="56" y="164"/>
                  </a:lnTo>
                  <a:lnTo>
                    <a:pt x="62" y="164"/>
                  </a:lnTo>
                  <a:lnTo>
                    <a:pt x="69" y="165"/>
                  </a:lnTo>
                  <a:lnTo>
                    <a:pt x="73" y="165"/>
                  </a:lnTo>
                  <a:lnTo>
                    <a:pt x="76" y="165"/>
                  </a:lnTo>
                  <a:lnTo>
                    <a:pt x="81" y="165"/>
                  </a:lnTo>
                  <a:lnTo>
                    <a:pt x="85" y="166"/>
                  </a:lnTo>
                  <a:lnTo>
                    <a:pt x="89" y="166"/>
                  </a:lnTo>
                  <a:lnTo>
                    <a:pt x="93" y="168"/>
                  </a:lnTo>
                  <a:lnTo>
                    <a:pt x="99" y="168"/>
                  </a:lnTo>
                  <a:lnTo>
                    <a:pt x="103" y="169"/>
                  </a:lnTo>
                  <a:lnTo>
                    <a:pt x="108" y="169"/>
                  </a:lnTo>
                  <a:lnTo>
                    <a:pt x="113" y="171"/>
                  </a:lnTo>
                  <a:lnTo>
                    <a:pt x="117" y="172"/>
                  </a:lnTo>
                  <a:lnTo>
                    <a:pt x="125" y="174"/>
                  </a:lnTo>
                  <a:lnTo>
                    <a:pt x="129" y="175"/>
                  </a:lnTo>
                  <a:lnTo>
                    <a:pt x="134" y="176"/>
                  </a:lnTo>
                  <a:lnTo>
                    <a:pt x="140" y="178"/>
                  </a:lnTo>
                  <a:lnTo>
                    <a:pt x="146" y="179"/>
                  </a:lnTo>
                  <a:lnTo>
                    <a:pt x="152" y="179"/>
                  </a:lnTo>
                  <a:lnTo>
                    <a:pt x="157" y="181"/>
                  </a:lnTo>
                  <a:lnTo>
                    <a:pt x="163" y="183"/>
                  </a:lnTo>
                  <a:lnTo>
                    <a:pt x="170" y="185"/>
                  </a:lnTo>
                  <a:lnTo>
                    <a:pt x="176" y="186"/>
                  </a:lnTo>
                  <a:lnTo>
                    <a:pt x="181" y="189"/>
                  </a:lnTo>
                  <a:lnTo>
                    <a:pt x="187" y="191"/>
                  </a:lnTo>
                  <a:lnTo>
                    <a:pt x="194" y="193"/>
                  </a:lnTo>
                  <a:lnTo>
                    <a:pt x="200" y="195"/>
                  </a:lnTo>
                  <a:lnTo>
                    <a:pt x="205" y="198"/>
                  </a:lnTo>
                  <a:lnTo>
                    <a:pt x="213" y="201"/>
                  </a:lnTo>
                  <a:lnTo>
                    <a:pt x="218" y="203"/>
                  </a:lnTo>
                  <a:lnTo>
                    <a:pt x="224" y="206"/>
                  </a:lnTo>
                  <a:lnTo>
                    <a:pt x="231" y="209"/>
                  </a:lnTo>
                  <a:lnTo>
                    <a:pt x="237" y="212"/>
                  </a:lnTo>
                  <a:lnTo>
                    <a:pt x="244" y="216"/>
                  </a:lnTo>
                  <a:lnTo>
                    <a:pt x="249" y="219"/>
                  </a:lnTo>
                  <a:lnTo>
                    <a:pt x="257" y="223"/>
                  </a:lnTo>
                  <a:lnTo>
                    <a:pt x="262" y="226"/>
                  </a:lnTo>
                  <a:lnTo>
                    <a:pt x="268" y="230"/>
                  </a:lnTo>
                  <a:lnTo>
                    <a:pt x="274" y="235"/>
                  </a:lnTo>
                  <a:lnTo>
                    <a:pt x="281" y="237"/>
                  </a:lnTo>
                  <a:lnTo>
                    <a:pt x="286" y="243"/>
                  </a:lnTo>
                  <a:lnTo>
                    <a:pt x="292" y="247"/>
                  </a:lnTo>
                  <a:lnTo>
                    <a:pt x="298" y="252"/>
                  </a:lnTo>
                  <a:lnTo>
                    <a:pt x="303" y="256"/>
                  </a:lnTo>
                  <a:lnTo>
                    <a:pt x="309" y="262"/>
                  </a:lnTo>
                  <a:lnTo>
                    <a:pt x="315" y="267"/>
                  </a:lnTo>
                  <a:lnTo>
                    <a:pt x="320" y="272"/>
                  </a:lnTo>
                  <a:lnTo>
                    <a:pt x="326" y="277"/>
                  </a:lnTo>
                  <a:lnTo>
                    <a:pt x="332" y="283"/>
                  </a:lnTo>
                  <a:lnTo>
                    <a:pt x="337" y="290"/>
                  </a:lnTo>
                  <a:lnTo>
                    <a:pt x="342" y="294"/>
                  </a:lnTo>
                  <a:lnTo>
                    <a:pt x="346" y="297"/>
                  </a:lnTo>
                  <a:lnTo>
                    <a:pt x="352" y="301"/>
                  </a:lnTo>
                  <a:lnTo>
                    <a:pt x="356" y="307"/>
                  </a:lnTo>
                  <a:lnTo>
                    <a:pt x="360" y="310"/>
                  </a:lnTo>
                  <a:lnTo>
                    <a:pt x="364" y="316"/>
                  </a:lnTo>
                  <a:lnTo>
                    <a:pt x="369" y="320"/>
                  </a:lnTo>
                  <a:lnTo>
                    <a:pt x="373" y="324"/>
                  </a:lnTo>
                  <a:lnTo>
                    <a:pt x="376" y="328"/>
                  </a:lnTo>
                  <a:lnTo>
                    <a:pt x="379" y="334"/>
                  </a:lnTo>
                  <a:lnTo>
                    <a:pt x="383" y="338"/>
                  </a:lnTo>
                  <a:lnTo>
                    <a:pt x="387" y="343"/>
                  </a:lnTo>
                  <a:lnTo>
                    <a:pt x="390" y="348"/>
                  </a:lnTo>
                  <a:lnTo>
                    <a:pt x="393" y="353"/>
                  </a:lnTo>
                  <a:lnTo>
                    <a:pt x="397" y="357"/>
                  </a:lnTo>
                  <a:lnTo>
                    <a:pt x="400" y="363"/>
                  </a:lnTo>
                  <a:lnTo>
                    <a:pt x="403" y="367"/>
                  </a:lnTo>
                  <a:lnTo>
                    <a:pt x="405" y="372"/>
                  </a:lnTo>
                  <a:lnTo>
                    <a:pt x="408" y="377"/>
                  </a:lnTo>
                  <a:lnTo>
                    <a:pt x="411" y="382"/>
                  </a:lnTo>
                  <a:lnTo>
                    <a:pt x="413" y="387"/>
                  </a:lnTo>
                  <a:lnTo>
                    <a:pt x="415" y="392"/>
                  </a:lnTo>
                  <a:lnTo>
                    <a:pt x="418" y="397"/>
                  </a:lnTo>
                  <a:lnTo>
                    <a:pt x="421" y="402"/>
                  </a:lnTo>
                  <a:lnTo>
                    <a:pt x="424" y="408"/>
                  </a:lnTo>
                  <a:lnTo>
                    <a:pt x="425" y="412"/>
                  </a:lnTo>
                  <a:lnTo>
                    <a:pt x="428" y="418"/>
                  </a:lnTo>
                  <a:lnTo>
                    <a:pt x="430" y="424"/>
                  </a:lnTo>
                  <a:lnTo>
                    <a:pt x="432" y="428"/>
                  </a:lnTo>
                  <a:lnTo>
                    <a:pt x="434" y="434"/>
                  </a:lnTo>
                  <a:lnTo>
                    <a:pt x="437" y="439"/>
                  </a:lnTo>
                  <a:lnTo>
                    <a:pt x="438" y="444"/>
                  </a:lnTo>
                  <a:lnTo>
                    <a:pt x="440" y="449"/>
                  </a:lnTo>
                  <a:lnTo>
                    <a:pt x="441" y="453"/>
                  </a:lnTo>
                  <a:lnTo>
                    <a:pt x="442" y="458"/>
                  </a:lnTo>
                  <a:lnTo>
                    <a:pt x="444" y="463"/>
                  </a:lnTo>
                  <a:lnTo>
                    <a:pt x="445" y="469"/>
                  </a:lnTo>
                  <a:lnTo>
                    <a:pt x="447" y="473"/>
                  </a:lnTo>
                  <a:lnTo>
                    <a:pt x="448" y="479"/>
                  </a:lnTo>
                  <a:lnTo>
                    <a:pt x="449" y="485"/>
                  </a:lnTo>
                  <a:lnTo>
                    <a:pt x="451" y="489"/>
                  </a:lnTo>
                  <a:lnTo>
                    <a:pt x="452" y="493"/>
                  </a:lnTo>
                  <a:lnTo>
                    <a:pt x="452" y="499"/>
                  </a:lnTo>
                  <a:lnTo>
                    <a:pt x="454" y="503"/>
                  </a:lnTo>
                  <a:lnTo>
                    <a:pt x="455" y="509"/>
                  </a:lnTo>
                  <a:lnTo>
                    <a:pt x="457" y="513"/>
                  </a:lnTo>
                  <a:lnTo>
                    <a:pt x="457" y="517"/>
                  </a:lnTo>
                  <a:lnTo>
                    <a:pt x="458" y="523"/>
                  </a:lnTo>
                  <a:lnTo>
                    <a:pt x="458" y="527"/>
                  </a:lnTo>
                  <a:lnTo>
                    <a:pt x="458" y="532"/>
                  </a:lnTo>
                  <a:lnTo>
                    <a:pt x="459" y="536"/>
                  </a:lnTo>
                  <a:lnTo>
                    <a:pt x="459" y="542"/>
                  </a:lnTo>
                  <a:lnTo>
                    <a:pt x="461" y="544"/>
                  </a:lnTo>
                  <a:lnTo>
                    <a:pt x="461" y="550"/>
                  </a:lnTo>
                  <a:lnTo>
                    <a:pt x="462" y="554"/>
                  </a:lnTo>
                  <a:lnTo>
                    <a:pt x="462" y="559"/>
                  </a:lnTo>
                  <a:lnTo>
                    <a:pt x="462" y="563"/>
                  </a:lnTo>
                  <a:lnTo>
                    <a:pt x="464" y="567"/>
                  </a:lnTo>
                  <a:lnTo>
                    <a:pt x="464" y="571"/>
                  </a:lnTo>
                  <a:lnTo>
                    <a:pt x="464" y="576"/>
                  </a:lnTo>
                  <a:lnTo>
                    <a:pt x="464" y="580"/>
                  </a:lnTo>
                  <a:lnTo>
                    <a:pt x="465" y="584"/>
                  </a:lnTo>
                  <a:lnTo>
                    <a:pt x="465" y="588"/>
                  </a:lnTo>
                  <a:lnTo>
                    <a:pt x="466" y="593"/>
                  </a:lnTo>
                  <a:lnTo>
                    <a:pt x="465" y="594"/>
                  </a:lnTo>
                  <a:lnTo>
                    <a:pt x="465" y="598"/>
                  </a:lnTo>
                  <a:lnTo>
                    <a:pt x="465" y="603"/>
                  </a:lnTo>
                  <a:lnTo>
                    <a:pt x="465" y="608"/>
                  </a:lnTo>
                  <a:lnTo>
                    <a:pt x="464" y="614"/>
                  </a:lnTo>
                  <a:lnTo>
                    <a:pt x="462" y="621"/>
                  </a:lnTo>
                  <a:lnTo>
                    <a:pt x="462" y="624"/>
                  </a:lnTo>
                  <a:lnTo>
                    <a:pt x="462" y="628"/>
                  </a:lnTo>
                  <a:lnTo>
                    <a:pt x="461" y="631"/>
                  </a:lnTo>
                  <a:lnTo>
                    <a:pt x="461" y="635"/>
                  </a:lnTo>
                  <a:lnTo>
                    <a:pt x="459" y="640"/>
                  </a:lnTo>
                  <a:lnTo>
                    <a:pt x="459" y="644"/>
                  </a:lnTo>
                  <a:lnTo>
                    <a:pt x="458" y="647"/>
                  </a:lnTo>
                  <a:lnTo>
                    <a:pt x="458" y="652"/>
                  </a:lnTo>
                  <a:lnTo>
                    <a:pt x="457" y="657"/>
                  </a:lnTo>
                  <a:lnTo>
                    <a:pt x="457" y="661"/>
                  </a:lnTo>
                  <a:lnTo>
                    <a:pt x="455" y="665"/>
                  </a:lnTo>
                  <a:lnTo>
                    <a:pt x="455" y="671"/>
                  </a:lnTo>
                  <a:lnTo>
                    <a:pt x="454" y="675"/>
                  </a:lnTo>
                  <a:lnTo>
                    <a:pt x="452" y="681"/>
                  </a:lnTo>
                  <a:lnTo>
                    <a:pt x="451" y="685"/>
                  </a:lnTo>
                  <a:lnTo>
                    <a:pt x="449" y="691"/>
                  </a:lnTo>
                  <a:lnTo>
                    <a:pt x="448" y="695"/>
                  </a:lnTo>
                  <a:lnTo>
                    <a:pt x="447" y="701"/>
                  </a:lnTo>
                  <a:lnTo>
                    <a:pt x="445" y="706"/>
                  </a:lnTo>
                  <a:lnTo>
                    <a:pt x="444" y="712"/>
                  </a:lnTo>
                  <a:lnTo>
                    <a:pt x="442" y="716"/>
                  </a:lnTo>
                  <a:lnTo>
                    <a:pt x="441" y="722"/>
                  </a:lnTo>
                  <a:lnTo>
                    <a:pt x="438" y="728"/>
                  </a:lnTo>
                  <a:lnTo>
                    <a:pt x="437" y="733"/>
                  </a:lnTo>
                  <a:lnTo>
                    <a:pt x="434" y="739"/>
                  </a:lnTo>
                  <a:lnTo>
                    <a:pt x="432" y="745"/>
                  </a:lnTo>
                  <a:lnTo>
                    <a:pt x="430" y="749"/>
                  </a:lnTo>
                  <a:lnTo>
                    <a:pt x="428" y="756"/>
                  </a:lnTo>
                  <a:lnTo>
                    <a:pt x="425" y="762"/>
                  </a:lnTo>
                  <a:lnTo>
                    <a:pt x="422" y="766"/>
                  </a:lnTo>
                  <a:lnTo>
                    <a:pt x="420" y="772"/>
                  </a:lnTo>
                  <a:lnTo>
                    <a:pt x="418" y="777"/>
                  </a:lnTo>
                  <a:lnTo>
                    <a:pt x="415" y="783"/>
                  </a:lnTo>
                  <a:lnTo>
                    <a:pt x="413" y="789"/>
                  </a:lnTo>
                  <a:lnTo>
                    <a:pt x="410" y="795"/>
                  </a:lnTo>
                  <a:lnTo>
                    <a:pt x="407" y="802"/>
                  </a:lnTo>
                  <a:lnTo>
                    <a:pt x="403" y="806"/>
                  </a:lnTo>
                  <a:lnTo>
                    <a:pt x="400" y="812"/>
                  </a:lnTo>
                  <a:lnTo>
                    <a:pt x="396" y="817"/>
                  </a:lnTo>
                  <a:lnTo>
                    <a:pt x="393" y="823"/>
                  </a:lnTo>
                  <a:lnTo>
                    <a:pt x="388" y="829"/>
                  </a:lnTo>
                  <a:lnTo>
                    <a:pt x="384" y="834"/>
                  </a:lnTo>
                  <a:lnTo>
                    <a:pt x="380" y="839"/>
                  </a:lnTo>
                  <a:lnTo>
                    <a:pt x="377" y="846"/>
                  </a:lnTo>
                  <a:lnTo>
                    <a:pt x="373" y="850"/>
                  </a:lnTo>
                  <a:lnTo>
                    <a:pt x="369" y="856"/>
                  </a:lnTo>
                  <a:lnTo>
                    <a:pt x="363" y="861"/>
                  </a:lnTo>
                  <a:lnTo>
                    <a:pt x="359" y="866"/>
                  </a:lnTo>
                  <a:lnTo>
                    <a:pt x="354" y="871"/>
                  </a:lnTo>
                  <a:lnTo>
                    <a:pt x="349" y="877"/>
                  </a:lnTo>
                  <a:lnTo>
                    <a:pt x="344" y="881"/>
                  </a:lnTo>
                  <a:lnTo>
                    <a:pt x="340" y="887"/>
                  </a:lnTo>
                  <a:lnTo>
                    <a:pt x="337" y="887"/>
                  </a:lnTo>
                  <a:lnTo>
                    <a:pt x="335" y="891"/>
                  </a:lnTo>
                  <a:lnTo>
                    <a:pt x="332" y="893"/>
                  </a:lnTo>
                  <a:lnTo>
                    <a:pt x="329" y="897"/>
                  </a:lnTo>
                  <a:lnTo>
                    <a:pt x="325" y="901"/>
                  </a:lnTo>
                  <a:lnTo>
                    <a:pt x="320" y="905"/>
                  </a:lnTo>
                  <a:lnTo>
                    <a:pt x="315" y="908"/>
                  </a:lnTo>
                  <a:lnTo>
                    <a:pt x="309" y="914"/>
                  </a:lnTo>
                  <a:lnTo>
                    <a:pt x="302" y="918"/>
                  </a:lnTo>
                  <a:lnTo>
                    <a:pt x="296" y="924"/>
                  </a:lnTo>
                  <a:lnTo>
                    <a:pt x="292" y="927"/>
                  </a:lnTo>
                  <a:lnTo>
                    <a:pt x="288" y="930"/>
                  </a:lnTo>
                  <a:lnTo>
                    <a:pt x="285" y="932"/>
                  </a:lnTo>
                  <a:lnTo>
                    <a:pt x="281" y="935"/>
                  </a:lnTo>
                  <a:lnTo>
                    <a:pt x="276" y="938"/>
                  </a:lnTo>
                  <a:lnTo>
                    <a:pt x="272" y="941"/>
                  </a:lnTo>
                  <a:lnTo>
                    <a:pt x="268" y="944"/>
                  </a:lnTo>
                  <a:lnTo>
                    <a:pt x="264" y="948"/>
                  </a:lnTo>
                  <a:lnTo>
                    <a:pt x="258" y="949"/>
                  </a:lnTo>
                  <a:lnTo>
                    <a:pt x="254" y="952"/>
                  </a:lnTo>
                  <a:lnTo>
                    <a:pt x="248" y="955"/>
                  </a:lnTo>
                  <a:lnTo>
                    <a:pt x="244" y="958"/>
                  </a:lnTo>
                  <a:lnTo>
                    <a:pt x="238" y="961"/>
                  </a:lnTo>
                  <a:lnTo>
                    <a:pt x="232" y="964"/>
                  </a:lnTo>
                  <a:lnTo>
                    <a:pt x="227" y="966"/>
                  </a:lnTo>
                  <a:lnTo>
                    <a:pt x="221" y="969"/>
                  </a:lnTo>
                  <a:lnTo>
                    <a:pt x="215" y="972"/>
                  </a:lnTo>
                  <a:lnTo>
                    <a:pt x="208" y="975"/>
                  </a:lnTo>
                  <a:lnTo>
                    <a:pt x="203" y="978"/>
                  </a:lnTo>
                  <a:lnTo>
                    <a:pt x="197" y="979"/>
                  </a:lnTo>
                  <a:lnTo>
                    <a:pt x="190" y="982"/>
                  </a:lnTo>
                  <a:lnTo>
                    <a:pt x="183" y="985"/>
                  </a:lnTo>
                  <a:lnTo>
                    <a:pt x="176" y="988"/>
                  </a:lnTo>
                  <a:lnTo>
                    <a:pt x="170" y="991"/>
                  </a:lnTo>
                  <a:lnTo>
                    <a:pt x="161" y="992"/>
                  </a:lnTo>
                  <a:lnTo>
                    <a:pt x="154" y="995"/>
                  </a:lnTo>
                  <a:lnTo>
                    <a:pt x="147" y="996"/>
                  </a:lnTo>
                  <a:lnTo>
                    <a:pt x="140" y="998"/>
                  </a:lnTo>
                  <a:lnTo>
                    <a:pt x="132" y="999"/>
                  </a:lnTo>
                  <a:lnTo>
                    <a:pt x="123" y="1002"/>
                  </a:lnTo>
                  <a:lnTo>
                    <a:pt x="116" y="1003"/>
                  </a:lnTo>
                  <a:lnTo>
                    <a:pt x="108" y="1005"/>
                  </a:lnTo>
                  <a:lnTo>
                    <a:pt x="99" y="1006"/>
                  </a:lnTo>
                  <a:lnTo>
                    <a:pt x="91" y="1008"/>
                  </a:lnTo>
                  <a:lnTo>
                    <a:pt x="82" y="1009"/>
                  </a:lnTo>
                  <a:lnTo>
                    <a:pt x="73" y="1009"/>
                  </a:lnTo>
                  <a:lnTo>
                    <a:pt x="64" y="1011"/>
                  </a:lnTo>
                  <a:lnTo>
                    <a:pt x="55" y="1011"/>
                  </a:lnTo>
                  <a:lnTo>
                    <a:pt x="47" y="1012"/>
                  </a:lnTo>
                  <a:lnTo>
                    <a:pt x="38" y="1012"/>
                  </a:lnTo>
                  <a:lnTo>
                    <a:pt x="38" y="1012"/>
                  </a:lnTo>
                  <a:close/>
                </a:path>
              </a:pathLst>
            </a:custGeom>
            <a:grpFill/>
            <a:ln>
              <a:noFill/>
            </a:ln>
            <a:effectLst/>
            <a:extLst>
              <a:ext uri="{91240B29-F687-4f45-9708-019B960494DF}">
                <a14:hiddenLine xmlns:a14="http://schemas.microsoft.com/office/drawing/2010/main" xmlns="" w="25400" cap="flat" cmpd="sng">
                  <a:solidFill>
                    <a:srgbClr val="FFFFFF"/>
                  </a:solidFill>
                  <a:prstDash val="solid"/>
                  <a:round/>
                  <a:headEnd/>
                  <a:tailEnd/>
                </a14:hiddenLine>
              </a:ext>
            </a:extLst>
          </p:spPr>
          <p:txBody>
            <a:bodyPr lIns="34290" tIns="33338" rIns="34290" bIns="33338" anchor="ctr" anchorCtr="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117" name="TextBox 11"/>
          <p:cNvSpPr txBox="1">
            <a:spLocks noChangeArrowheads="1"/>
          </p:cNvSpPr>
          <p:nvPr/>
        </p:nvSpPr>
        <p:spPr bwMode="auto">
          <a:xfrm flipH="1">
            <a:off x="4997474" y="2358849"/>
            <a:ext cx="938972" cy="784830"/>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250" b="1" i="0" u="none" strike="noStrike" kern="0" cap="none" spc="0" normalizeH="0" baseline="0" noProof="0" dirty="0">
                <a:ln>
                  <a:noFill/>
                </a:ln>
                <a:solidFill>
                  <a:srgbClr val="FF8C00"/>
                </a:solidFill>
                <a:effectLst/>
                <a:uLnTx/>
                <a:uFillTx/>
                <a:latin typeface="微软雅黑" pitchFamily="34" charset="-122"/>
                <a:ea typeface="微软雅黑" pitchFamily="34" charset="-122"/>
                <a:cs typeface="+mn-cs"/>
              </a:rPr>
              <a:t>用户体验</a:t>
            </a:r>
            <a:endParaRPr kumimoji="0" lang="en-US" altLang="zh-CN" sz="2250" b="1" i="0" u="none" strike="noStrike" kern="0" cap="none" spc="0" normalizeH="0" baseline="0" noProof="0" dirty="0">
              <a:ln>
                <a:noFill/>
              </a:ln>
              <a:solidFill>
                <a:srgbClr val="FF8C00"/>
              </a:solidFill>
              <a:effectLst/>
              <a:uLnTx/>
              <a:uFillTx/>
              <a:latin typeface="微软雅黑" pitchFamily="34" charset="-122"/>
              <a:ea typeface="微软雅黑" pitchFamily="34" charset="-122"/>
              <a:cs typeface="+mn-cs"/>
            </a:endParaRPr>
          </a:p>
        </p:txBody>
      </p:sp>
      <p:sp>
        <p:nvSpPr>
          <p:cNvPr id="118" name="TextBox 11"/>
          <p:cNvSpPr txBox="1">
            <a:spLocks noChangeArrowheads="1"/>
          </p:cNvSpPr>
          <p:nvPr/>
        </p:nvSpPr>
        <p:spPr bwMode="auto">
          <a:xfrm flipH="1">
            <a:off x="3215276" y="3060927"/>
            <a:ext cx="938972" cy="784830"/>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25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业务发展</a:t>
            </a:r>
            <a:endParaRPr kumimoji="0" lang="en-US" altLang="zh-CN" sz="225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endParaRPr>
          </a:p>
        </p:txBody>
      </p:sp>
      <p:pic>
        <p:nvPicPr>
          <p:cNvPr id="119" name="Picture 2" descr="C:\Users\gongye.gy\Downloads\油滴.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28458">
            <a:off x="3833422" y="1880451"/>
            <a:ext cx="714375" cy="714375"/>
          </a:xfrm>
          <a:prstGeom prst="rect">
            <a:avLst/>
          </a:prstGeom>
          <a:noFill/>
          <a:extLst>
            <a:ext uri="{909E8E84-426E-40dd-AFC4-6F175D3DCCD1}">
              <a14:hiddenFill xmlns:a14="http://schemas.microsoft.com/office/drawing/2010/main" xmlns="">
                <a:solidFill>
                  <a:srgbClr val="FFFFFF"/>
                </a:solidFill>
              </a14:hiddenFill>
            </a:ext>
          </a:extLst>
        </p:spPr>
      </p:pic>
      <p:pic>
        <p:nvPicPr>
          <p:cNvPr id="120" name="Picture 3" descr="C:\Users\gongye.gy\Downloads\润滑系统-y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626435" flipH="1">
            <a:off x="2712984" y="978872"/>
            <a:ext cx="1170683" cy="1170683"/>
          </a:xfrm>
          <a:prstGeom prst="rect">
            <a:avLst/>
          </a:prstGeom>
          <a:noFill/>
          <a:extLst>
            <a:ext uri="{909E8E84-426E-40dd-AFC4-6F175D3DCCD1}">
              <a14:hiddenFill xmlns:a14="http://schemas.microsoft.com/office/drawing/2010/main" xmlns="">
                <a:solidFill>
                  <a:srgbClr val="FFFFFF"/>
                </a:solidFill>
              </a14:hiddenFill>
            </a:ext>
          </a:extLst>
        </p:spPr>
      </p:pic>
      <p:pic>
        <p:nvPicPr>
          <p:cNvPr id="121" name="Picture 2" descr="C:\Users\gongye.gy\Downloads\油滴.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741223">
            <a:off x="3805945" y="1789180"/>
            <a:ext cx="298210" cy="298210"/>
          </a:xfrm>
          <a:prstGeom prst="rect">
            <a:avLst/>
          </a:prstGeom>
          <a:noFill/>
          <a:extLst>
            <a:ext uri="{909E8E84-426E-40dd-AFC4-6F175D3DCCD1}">
              <a14:hiddenFill xmlns:a14="http://schemas.microsoft.com/office/drawing/2010/main" xmlns="">
                <a:solidFill>
                  <a:srgbClr val="FFFFFF"/>
                </a:solidFill>
              </a14:hiddenFill>
            </a:ext>
          </a:extLst>
        </p:spPr>
      </p:pic>
      <p:sp>
        <p:nvSpPr>
          <p:cNvPr id="122" name="TextBox 17"/>
          <p:cNvSpPr txBox="1"/>
          <p:nvPr/>
        </p:nvSpPr>
        <p:spPr>
          <a:xfrm>
            <a:off x="264728" y="3120597"/>
            <a:ext cx="2284078"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如何支撑新业务？</a:t>
            </a:r>
          </a:p>
        </p:txBody>
      </p:sp>
      <p:cxnSp>
        <p:nvCxnSpPr>
          <p:cNvPr id="123" name="直接连接符 122"/>
          <p:cNvCxnSpPr/>
          <p:nvPr/>
        </p:nvCxnSpPr>
        <p:spPr>
          <a:xfrm flipH="1">
            <a:off x="705915" y="4347973"/>
            <a:ext cx="1964096" cy="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27"/>
          <p:cNvSpPr txBox="1"/>
          <p:nvPr/>
        </p:nvSpPr>
        <p:spPr>
          <a:xfrm>
            <a:off x="637798" y="3992277"/>
            <a:ext cx="2091066"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如何拓展市场？</a:t>
            </a:r>
          </a:p>
        </p:txBody>
      </p:sp>
      <p:sp>
        <p:nvSpPr>
          <p:cNvPr id="125" name="TextBox 29"/>
          <p:cNvSpPr txBox="1"/>
          <p:nvPr/>
        </p:nvSpPr>
        <p:spPr>
          <a:xfrm>
            <a:off x="6742672" y="2337045"/>
            <a:ext cx="1822770"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服务品质</a:t>
            </a:r>
          </a:p>
        </p:txBody>
      </p:sp>
      <p:cxnSp>
        <p:nvCxnSpPr>
          <p:cNvPr id="126" name="直接连接符 125"/>
          <p:cNvCxnSpPr/>
          <p:nvPr/>
        </p:nvCxnSpPr>
        <p:spPr>
          <a:xfrm flipH="1">
            <a:off x="6675954" y="3628558"/>
            <a:ext cx="192677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7" name="直接连接符 126"/>
          <p:cNvCxnSpPr>
            <a:endCxn id="116" idx="38"/>
          </p:cNvCxnSpPr>
          <p:nvPr/>
        </p:nvCxnSpPr>
        <p:spPr>
          <a:xfrm flipH="1" flipV="1">
            <a:off x="6038118" y="3037442"/>
            <a:ext cx="637836" cy="591116"/>
          </a:xfrm>
          <a:prstGeom prst="line">
            <a:avLst/>
          </a:prstGeom>
        </p:spPr>
        <p:style>
          <a:lnRef idx="1">
            <a:schemeClr val="accent2"/>
          </a:lnRef>
          <a:fillRef idx="0">
            <a:schemeClr val="accent2"/>
          </a:fillRef>
          <a:effectRef idx="0">
            <a:schemeClr val="accent2"/>
          </a:effectRef>
          <a:fontRef idx="minor">
            <a:schemeClr val="tx1"/>
          </a:fontRef>
        </p:style>
      </p:cxnSp>
      <p:sp>
        <p:nvSpPr>
          <p:cNvPr id="128" name="TextBox 37"/>
          <p:cNvSpPr txBox="1"/>
          <p:nvPr/>
        </p:nvSpPr>
        <p:spPr>
          <a:xfrm>
            <a:off x="6738946" y="3314885"/>
            <a:ext cx="1787816"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数据品质</a:t>
            </a:r>
          </a:p>
        </p:txBody>
      </p:sp>
      <p:cxnSp>
        <p:nvCxnSpPr>
          <p:cNvPr id="129" name="直接连接符 128"/>
          <p:cNvCxnSpPr/>
          <p:nvPr/>
        </p:nvCxnSpPr>
        <p:spPr>
          <a:xfrm flipH="1">
            <a:off x="247443" y="2280587"/>
            <a:ext cx="242256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30" name="直接连接符 129"/>
          <p:cNvCxnSpPr/>
          <p:nvPr/>
        </p:nvCxnSpPr>
        <p:spPr>
          <a:xfrm flipH="1">
            <a:off x="3966703" y="1074357"/>
            <a:ext cx="3091588" cy="0"/>
          </a:xfrm>
          <a:prstGeom prst="line">
            <a:avLst/>
          </a:prstGeom>
        </p:spPr>
        <p:style>
          <a:lnRef idx="1">
            <a:schemeClr val="accent3"/>
          </a:lnRef>
          <a:fillRef idx="0">
            <a:schemeClr val="accent3"/>
          </a:fillRef>
          <a:effectRef idx="0">
            <a:schemeClr val="accent3"/>
          </a:effectRef>
          <a:fontRef idx="minor">
            <a:schemeClr val="tx1"/>
          </a:fontRef>
        </p:style>
      </p:cxnSp>
      <p:sp>
        <p:nvSpPr>
          <p:cNvPr id="131" name="TextBox 49"/>
          <p:cNvSpPr txBox="1"/>
          <p:nvPr/>
        </p:nvSpPr>
        <p:spPr>
          <a:xfrm>
            <a:off x="4242890" y="723795"/>
            <a:ext cx="2949624"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是否能支撑业务的精益经营？</a:t>
            </a:r>
          </a:p>
        </p:txBody>
      </p:sp>
      <p:cxnSp>
        <p:nvCxnSpPr>
          <p:cNvPr id="132" name="直接连接符 131"/>
          <p:cNvCxnSpPr/>
          <p:nvPr/>
        </p:nvCxnSpPr>
        <p:spPr>
          <a:xfrm flipV="1">
            <a:off x="3684761" y="1074358"/>
            <a:ext cx="281942" cy="270430"/>
          </a:xfrm>
          <a:prstGeom prst="line">
            <a:avLst/>
          </a:prstGeom>
        </p:spPr>
        <p:style>
          <a:lnRef idx="1">
            <a:schemeClr val="accent3"/>
          </a:lnRef>
          <a:fillRef idx="0">
            <a:schemeClr val="accent3"/>
          </a:fillRef>
          <a:effectRef idx="0">
            <a:schemeClr val="accent3"/>
          </a:effectRef>
          <a:fontRef idx="minor">
            <a:schemeClr val="tx1"/>
          </a:fontRef>
        </p:style>
      </p:cxnSp>
      <p:cxnSp>
        <p:nvCxnSpPr>
          <p:cNvPr id="133" name="直接连接符 132"/>
          <p:cNvCxnSpPr/>
          <p:nvPr/>
        </p:nvCxnSpPr>
        <p:spPr>
          <a:xfrm flipV="1">
            <a:off x="2657765" y="1880451"/>
            <a:ext cx="404132" cy="406436"/>
          </a:xfrm>
          <a:prstGeom prst="line">
            <a:avLst/>
          </a:prstGeom>
        </p:spPr>
        <p:style>
          <a:lnRef idx="1">
            <a:schemeClr val="accent3"/>
          </a:lnRef>
          <a:fillRef idx="0">
            <a:schemeClr val="accent3"/>
          </a:fillRef>
          <a:effectRef idx="0">
            <a:schemeClr val="accent3"/>
          </a:effectRef>
          <a:fontRef idx="minor">
            <a:schemeClr val="tx1"/>
          </a:fontRef>
        </p:style>
      </p:cxnSp>
      <p:sp>
        <p:nvSpPr>
          <p:cNvPr id="134" name="TextBox 58"/>
          <p:cNvSpPr txBox="1"/>
          <p:nvPr/>
        </p:nvSpPr>
        <p:spPr>
          <a:xfrm>
            <a:off x="188209" y="2315339"/>
            <a:ext cx="2540655"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履约效率、库存效率、采购效率</a:t>
            </a: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35" name="环形箭头 56"/>
          <p:cNvSpPr/>
          <p:nvPr/>
        </p:nvSpPr>
        <p:spPr>
          <a:xfrm rot="3686420" flipH="1">
            <a:off x="4425846" y="1495645"/>
            <a:ext cx="2234300" cy="2234300"/>
          </a:xfrm>
          <a:prstGeom prst="circularArrow">
            <a:avLst>
              <a:gd name="adj1" fmla="val 2581"/>
              <a:gd name="adj2" fmla="val 419292"/>
              <a:gd name="adj3" fmla="val 20560040"/>
              <a:gd name="adj4" fmla="val 15245145"/>
              <a:gd name="adj5" fmla="val 3196"/>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6" name="TextBox 60"/>
          <p:cNvSpPr txBox="1"/>
          <p:nvPr/>
        </p:nvSpPr>
        <p:spPr>
          <a:xfrm>
            <a:off x="264728" y="1946499"/>
            <a:ext cx="191590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业务支撑如何更高效？</a:t>
            </a:r>
          </a:p>
        </p:txBody>
      </p:sp>
      <p:sp>
        <p:nvSpPr>
          <p:cNvPr id="137" name="TextBox 57"/>
          <p:cNvSpPr txBox="1"/>
          <p:nvPr/>
        </p:nvSpPr>
        <p:spPr>
          <a:xfrm rot="1666898">
            <a:off x="5869520" y="1495885"/>
            <a:ext cx="588623"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原动力</a:t>
            </a:r>
          </a:p>
        </p:txBody>
      </p:sp>
      <p:sp>
        <p:nvSpPr>
          <p:cNvPr id="138" name="下箭头 59"/>
          <p:cNvSpPr/>
          <p:nvPr/>
        </p:nvSpPr>
        <p:spPr>
          <a:xfrm rot="19124469">
            <a:off x="4158762" y="1402139"/>
            <a:ext cx="157843" cy="975996"/>
          </a:xfrm>
          <a:prstGeom prst="downArrow">
            <a:avLst>
              <a:gd name="adj1" fmla="val 36423"/>
              <a:gd name="adj2" fmla="val 65841"/>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39" name="TextBox 63"/>
          <p:cNvSpPr txBox="1"/>
          <p:nvPr/>
        </p:nvSpPr>
        <p:spPr>
          <a:xfrm rot="2973706">
            <a:off x="3977364" y="1592355"/>
            <a:ext cx="588623"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持久力</a:t>
            </a:r>
          </a:p>
        </p:txBody>
      </p:sp>
      <p:sp>
        <p:nvSpPr>
          <p:cNvPr id="140" name="环形箭头 64"/>
          <p:cNvSpPr/>
          <p:nvPr/>
        </p:nvSpPr>
        <p:spPr>
          <a:xfrm rot="6300000" flipH="1" flipV="1">
            <a:off x="2506100" y="2248507"/>
            <a:ext cx="2234300" cy="2234300"/>
          </a:xfrm>
          <a:prstGeom prst="circularArrow">
            <a:avLst>
              <a:gd name="adj1" fmla="val 2581"/>
              <a:gd name="adj2" fmla="val 419292"/>
              <a:gd name="adj3" fmla="val 20560040"/>
              <a:gd name="adj4" fmla="val 15686600"/>
              <a:gd name="adj5" fmla="val 3196"/>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41" name="TextBox 65"/>
          <p:cNvSpPr txBox="1"/>
          <p:nvPr/>
        </p:nvSpPr>
        <p:spPr>
          <a:xfrm rot="18016734">
            <a:off x="2336922" y="2585600"/>
            <a:ext cx="588623"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爆发力</a:t>
            </a:r>
          </a:p>
        </p:txBody>
      </p:sp>
      <p:sp>
        <p:nvSpPr>
          <p:cNvPr id="143" name="TextBox 67"/>
          <p:cNvSpPr txBox="1"/>
          <p:nvPr/>
        </p:nvSpPr>
        <p:spPr>
          <a:xfrm>
            <a:off x="4193515" y="1097510"/>
            <a:ext cx="480131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业绩分析（趋势、环比）、成本降低（硬件、运维）、研发效率提升</a:t>
            </a:r>
          </a:p>
        </p:txBody>
      </p:sp>
      <p:sp>
        <p:nvSpPr>
          <p:cNvPr id="144" name="TextBox 68"/>
          <p:cNvSpPr txBox="1"/>
          <p:nvPr/>
        </p:nvSpPr>
        <p:spPr>
          <a:xfrm>
            <a:off x="136188" y="3466846"/>
            <a:ext cx="2521578"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新领域支撑、概念快速试错</a:t>
            </a:r>
          </a:p>
        </p:txBody>
      </p:sp>
      <p:sp>
        <p:nvSpPr>
          <p:cNvPr id="145" name="TextBox 69"/>
          <p:cNvSpPr txBox="1"/>
          <p:nvPr/>
        </p:nvSpPr>
        <p:spPr>
          <a:xfrm>
            <a:off x="637798" y="4361757"/>
            <a:ext cx="2251469"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新玩法借鉴</a:t>
            </a: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移植</a:t>
            </a:r>
          </a:p>
        </p:txBody>
      </p:sp>
      <p:sp>
        <p:nvSpPr>
          <p:cNvPr id="146" name="TextBox 70"/>
          <p:cNvSpPr txBox="1"/>
          <p:nvPr/>
        </p:nvSpPr>
        <p:spPr>
          <a:xfrm>
            <a:off x="6608702" y="2739723"/>
            <a:ext cx="2282379"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服务</a:t>
            </a: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SLA</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满足度、客户满意度、客户投诉服务</a:t>
            </a:r>
          </a:p>
        </p:txBody>
      </p:sp>
      <p:sp>
        <p:nvSpPr>
          <p:cNvPr id="147" name="TextBox 72"/>
          <p:cNvSpPr txBox="1"/>
          <p:nvPr/>
        </p:nvSpPr>
        <p:spPr>
          <a:xfrm>
            <a:off x="6533806" y="3657708"/>
            <a:ext cx="2511435" cy="101566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商品数据质量（</a:t>
            </a:r>
            <a:r>
              <a:rPr lang="zh-CN" altLang="en-US" sz="1200" kern="0" dirty="0">
                <a:solidFill>
                  <a:sysClr val="windowText" lastClr="000000"/>
                </a:solidFill>
                <a:latin typeface="微软雅黑" panose="020B0503020204020204" pitchFamily="34" charset="-122"/>
                <a:ea typeface="微软雅黑" panose="020B0503020204020204" pitchFamily="34" charset="-122"/>
              </a:rPr>
              <a:t>铺货准确率等</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营销数据质量（什么方式优惠效果最好，满意度</a:t>
            </a: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利益最大化）</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交易数据质量（交易过程线索化、可跟踪、可排查、可回溯、可预测）</a:t>
            </a:r>
          </a:p>
        </p:txBody>
      </p:sp>
      <p:sp>
        <p:nvSpPr>
          <p:cNvPr id="148" name="TextBox 11"/>
          <p:cNvSpPr txBox="1">
            <a:spLocks noChangeArrowheads="1"/>
          </p:cNvSpPr>
          <p:nvPr/>
        </p:nvSpPr>
        <p:spPr bwMode="auto">
          <a:xfrm flipH="1">
            <a:off x="4395033" y="4084758"/>
            <a:ext cx="2016958" cy="553998"/>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5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以如何服务好业务经营的视角做业务平台</a:t>
            </a:r>
            <a:endParaRPr kumimoji="0" lang="en-US" altLang="zh-CN"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sp>
        <p:nvSpPr>
          <p:cNvPr name="文本框 1" id="149"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404280255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303388" cy="409306"/>
          </a:xfrm>
        </p:spPr>
        <p:txBody>
          <a:bodyPr>
            <a:normAutofit/>
          </a:bodyPr>
          <a:lstStyle/>
          <a:p>
            <a:r>
              <a:rPr lang="zh-CN" altLang="en-US" b="1" dirty="0"/>
              <a:t>围绕四大运营主流程，业务如何能更好、更快的支撑业务？</a:t>
            </a:r>
            <a:endParaRPr lang="en-US" altLang="zh-CN" b="1" dirty="0"/>
          </a:p>
        </p:txBody>
      </p:sp>
      <p:sp>
        <p:nvSpPr>
          <p:cNvPr id="147" name="AutoShape 4"/>
          <p:cNvSpPr>
            <a:spLocks noChangeArrowheads="1"/>
          </p:cNvSpPr>
          <p:nvPr/>
        </p:nvSpPr>
        <p:spPr bwMode="gray">
          <a:xfrm>
            <a:off x="4965985" y="1110782"/>
            <a:ext cx="2743200" cy="3506988"/>
          </a:xfrm>
          <a:prstGeom prst="rightArrow">
            <a:avLst>
              <a:gd name="adj1" fmla="val 62787"/>
              <a:gd name="adj2" fmla="val 41259"/>
            </a:avLst>
          </a:prstGeom>
          <a:solidFill>
            <a:sysClr val="window" lastClr="FFFFFF">
              <a:lumMod val="95000"/>
            </a:sysClr>
          </a:solidFill>
          <a:ln w="19050" cap="rnd">
            <a:solidFill>
              <a:srgbClr val="EEECE1"/>
            </a:solidFill>
            <a:prstDash val="sysDot"/>
            <a:miter lim="800000"/>
            <a:headEnd/>
            <a:tailEnd/>
          </a:ln>
          <a:effectLst/>
          <a:extLst>
            <a:ext uri="{AF507438-7753-43e0-B8FC-AC1667EBCBE1}">
              <a14:hiddenEffects xmlns:a14="http://schemas.microsoft.com/office/drawing/2010/main" xmlns="">
                <a:effectLst>
                  <a:outerShdw blurRad="63500" dist="38099" dir="2700000" algn="ctr" rotWithShape="0">
                    <a:srgbClr val="292929">
                      <a:alpha val="74998"/>
                    </a:srgb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a:ea typeface="微软雅黑"/>
              <a:cs typeface="微软雅黑"/>
            </a:endParaRPr>
          </a:p>
        </p:txBody>
      </p:sp>
      <p:sp>
        <p:nvSpPr>
          <p:cNvPr id="148" name="文本框 147"/>
          <p:cNvSpPr txBox="1"/>
          <p:nvPr/>
        </p:nvSpPr>
        <p:spPr>
          <a:xfrm>
            <a:off x="199595" y="2334918"/>
            <a:ext cx="1148804" cy="646331"/>
          </a:xfrm>
          <a:prstGeom prst="rect">
            <a:avLst/>
          </a:prstGeom>
          <a:solidFill>
            <a:srgbClr val="1F497D">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ysClr val="windowText" lastClr="000000"/>
                </a:solidFill>
                <a:effectLst/>
                <a:uLnTx/>
                <a:uFillTx/>
                <a:latin typeface="微软雅黑"/>
                <a:ea typeface="微软雅黑"/>
                <a:cs typeface="微软雅黑"/>
              </a:rPr>
              <a:t>业务运营四大流程</a:t>
            </a:r>
          </a:p>
        </p:txBody>
      </p:sp>
      <p:sp>
        <p:nvSpPr>
          <p:cNvPr id="149" name="左中括号 148"/>
          <p:cNvSpPr/>
          <p:nvPr/>
        </p:nvSpPr>
        <p:spPr>
          <a:xfrm>
            <a:off x="1495739" y="1254798"/>
            <a:ext cx="252600" cy="3168352"/>
          </a:xfrm>
          <a:prstGeom prst="leftBracket">
            <a:avLst/>
          </a:prstGeom>
          <a:noFill/>
          <a:ln w="25400" cap="flat" cmpd="sng" algn="ctr">
            <a:solidFill>
              <a:srgbClr val="4F81BD"/>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latin typeface="微软雅黑"/>
              <a:ea typeface="微软雅黑"/>
              <a:cs typeface="微软雅黑"/>
            </a:endParaRPr>
          </a:p>
        </p:txBody>
      </p:sp>
      <p:sp>
        <p:nvSpPr>
          <p:cNvPr id="150" name="文本框 149"/>
          <p:cNvSpPr txBox="1"/>
          <p:nvPr/>
        </p:nvSpPr>
        <p:spPr>
          <a:xfrm>
            <a:off x="1843439" y="1255358"/>
            <a:ext cx="5124908" cy="276999"/>
          </a:xfrm>
          <a:prstGeom prst="rect">
            <a:avLst/>
          </a:prstGeom>
          <a:solidFill>
            <a:srgbClr val="4F81BD"/>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ITM</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Idea to Market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：从需求提出到发布</a:t>
            </a:r>
          </a:p>
        </p:txBody>
      </p:sp>
      <p:sp>
        <p:nvSpPr>
          <p:cNvPr id="151" name="文本框 150"/>
          <p:cNvSpPr txBox="1"/>
          <p:nvPr/>
        </p:nvSpPr>
        <p:spPr>
          <a:xfrm>
            <a:off x="1843439" y="2201935"/>
            <a:ext cx="5124908" cy="276999"/>
          </a:xfrm>
          <a:prstGeom prst="rect">
            <a:avLst/>
          </a:prstGeom>
          <a:solidFill>
            <a:srgbClr val="4F81BD"/>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OTP</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Order to Provision</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：下单到订单履行</a:t>
            </a:r>
          </a:p>
        </p:txBody>
      </p:sp>
      <p:sp>
        <p:nvSpPr>
          <p:cNvPr id="152" name="文本框 151"/>
          <p:cNvSpPr txBox="1"/>
          <p:nvPr/>
        </p:nvSpPr>
        <p:spPr>
          <a:xfrm>
            <a:off x="1843439" y="2913504"/>
            <a:ext cx="5124908" cy="276999"/>
          </a:xfrm>
          <a:prstGeom prst="rect">
            <a:avLst/>
          </a:prstGeom>
          <a:solidFill>
            <a:srgbClr val="4F81BD"/>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LTC</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Leading to Cash</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：营销、业务推广</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活动、收益</a:t>
            </a:r>
          </a:p>
        </p:txBody>
      </p:sp>
      <p:sp>
        <p:nvSpPr>
          <p:cNvPr id="153" name="文本框 152"/>
          <p:cNvSpPr txBox="1"/>
          <p:nvPr/>
        </p:nvSpPr>
        <p:spPr>
          <a:xfrm>
            <a:off x="1843439" y="3668748"/>
            <a:ext cx="5124908" cy="276999"/>
          </a:xfrm>
          <a:prstGeom prst="rect">
            <a:avLst/>
          </a:prstGeom>
          <a:solidFill>
            <a:srgbClr val="4F81BD"/>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FTR</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Fault to Resolve</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：线上问题</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故障到解决</a:t>
            </a:r>
          </a:p>
        </p:txBody>
      </p:sp>
      <p:sp>
        <p:nvSpPr>
          <p:cNvPr id="154" name="文本框 153"/>
          <p:cNvSpPr txBox="1"/>
          <p:nvPr/>
        </p:nvSpPr>
        <p:spPr>
          <a:xfrm>
            <a:off x="1843439" y="1563135"/>
            <a:ext cx="5124908" cy="600164"/>
          </a:xfrm>
          <a:prstGeom prst="rect">
            <a:avLst/>
          </a:prstGeom>
          <a:noFill/>
        </p:spPr>
        <p:txBody>
          <a:bodyPr wrap="square" rtlCol="0">
            <a:spAutoFit/>
          </a:bodyPr>
          <a:lstStyle/>
          <a:p>
            <a:pPr marL="171450" indent="-171450">
              <a:buFont typeface="Arial"/>
              <a:buChar char="•"/>
            </a:pPr>
            <a:r>
              <a:rPr lang="zh-CN" altLang="en-US" sz="1100" dirty="0">
                <a:latin typeface="微软雅黑"/>
                <a:ea typeface="微软雅黑"/>
                <a:cs typeface="微软雅黑"/>
              </a:rPr>
              <a:t>如何能快速的发现客户的需求、想法？并进行跟踪？</a:t>
            </a:r>
            <a:endParaRPr lang="en-US" altLang="zh-CN" sz="1100" dirty="0">
              <a:latin typeface="微软雅黑"/>
              <a:ea typeface="微软雅黑"/>
              <a:cs typeface="微软雅黑"/>
            </a:endParaRPr>
          </a:p>
          <a:p>
            <a:pPr marL="171450" indent="-171450">
              <a:buFont typeface="Arial"/>
              <a:buChar char="•"/>
            </a:pPr>
            <a:r>
              <a:rPr lang="zh-CN" altLang="en-US" sz="1100" dirty="0">
                <a:latin typeface="微软雅黑"/>
                <a:ea typeface="微软雅黑"/>
                <a:cs typeface="微软雅黑"/>
              </a:rPr>
              <a:t>如何能准确的描述需求，并无缝的传递给研发？不会产生返工？</a:t>
            </a:r>
            <a:endParaRPr lang="en-US" altLang="zh-CN" sz="1100" dirty="0">
              <a:latin typeface="微软雅黑"/>
              <a:ea typeface="微软雅黑"/>
              <a:cs typeface="微软雅黑"/>
            </a:endParaRPr>
          </a:p>
          <a:p>
            <a:pPr marL="171450" indent="-171450">
              <a:buFont typeface="Arial"/>
              <a:buChar char="•"/>
            </a:pPr>
            <a:r>
              <a:rPr lang="zh-CN" altLang="en-US" sz="1100" dirty="0">
                <a:latin typeface="微软雅黑"/>
                <a:ea typeface="微软雅黑"/>
                <a:cs typeface="微软雅黑"/>
              </a:rPr>
              <a:t>需求如何能快速发布，开发周期更短？研发投入更少？</a:t>
            </a:r>
            <a:endParaRPr lang="en-US" altLang="zh-CN" sz="1100" dirty="0">
              <a:latin typeface="微软雅黑"/>
              <a:ea typeface="微软雅黑"/>
              <a:cs typeface="微软雅黑"/>
            </a:endParaRPr>
          </a:p>
        </p:txBody>
      </p:sp>
      <p:sp>
        <p:nvSpPr>
          <p:cNvPr id="155" name="文本框 154"/>
          <p:cNvSpPr txBox="1"/>
          <p:nvPr/>
        </p:nvSpPr>
        <p:spPr>
          <a:xfrm>
            <a:off x="1843439" y="2478934"/>
            <a:ext cx="5124908" cy="430887"/>
          </a:xfrm>
          <a:prstGeom prst="rect">
            <a:avLst/>
          </a:prstGeom>
          <a:noFill/>
        </p:spPr>
        <p:txBody>
          <a:bodyPr wrap="square" rtlCol="0">
            <a:spAutoFit/>
          </a:bodyPr>
          <a:lstStyle/>
          <a:p>
            <a:pPr marL="171450" indent="-171450">
              <a:buFont typeface="Arial"/>
              <a:buChar char="•"/>
            </a:pPr>
            <a:r>
              <a:rPr lang="zh-CN" altLang="en-US" sz="1100" dirty="0">
                <a:latin typeface="微软雅黑"/>
                <a:ea typeface="微软雅黑"/>
                <a:cs typeface="微软雅黑"/>
              </a:rPr>
              <a:t>新业务下单模式是否能快速满足？</a:t>
            </a:r>
            <a:endParaRPr lang="en-US" altLang="zh-CN" sz="1100" dirty="0">
              <a:latin typeface="微软雅黑"/>
              <a:ea typeface="微软雅黑"/>
              <a:cs typeface="微软雅黑"/>
            </a:endParaRPr>
          </a:p>
          <a:p>
            <a:pPr marL="171450" indent="-171450">
              <a:buFont typeface="Arial"/>
              <a:buChar char="•"/>
            </a:pPr>
            <a:r>
              <a:rPr lang="zh-CN" altLang="en-US" sz="1100" dirty="0">
                <a:latin typeface="微软雅黑"/>
                <a:ea typeface="微软雅黑"/>
                <a:cs typeface="微软雅黑"/>
              </a:rPr>
              <a:t>订单履行</a:t>
            </a:r>
            <a:r>
              <a:rPr lang="en-US" altLang="zh-CN" sz="1100" dirty="0">
                <a:latin typeface="微软雅黑"/>
                <a:ea typeface="微软雅黑"/>
                <a:cs typeface="微软雅黑"/>
              </a:rPr>
              <a:t>SLA</a:t>
            </a:r>
            <a:r>
              <a:rPr lang="zh-CN" altLang="en-US" sz="1100" dirty="0">
                <a:latin typeface="微软雅黑"/>
                <a:ea typeface="微软雅黑"/>
                <a:cs typeface="微软雅黑"/>
              </a:rPr>
              <a:t>如何能更好的得到保障？</a:t>
            </a:r>
            <a:endParaRPr lang="en-US" altLang="zh-CN" sz="1100" dirty="0">
              <a:latin typeface="微软雅黑"/>
              <a:ea typeface="微软雅黑"/>
              <a:cs typeface="微软雅黑"/>
            </a:endParaRPr>
          </a:p>
        </p:txBody>
      </p:sp>
      <p:sp>
        <p:nvSpPr>
          <p:cNvPr id="156" name="文本框 155"/>
          <p:cNvSpPr txBox="1"/>
          <p:nvPr/>
        </p:nvSpPr>
        <p:spPr>
          <a:xfrm>
            <a:off x="1801913" y="3185866"/>
            <a:ext cx="5124908" cy="430887"/>
          </a:xfrm>
          <a:prstGeom prst="rect">
            <a:avLst/>
          </a:prstGeom>
          <a:noFill/>
        </p:spPr>
        <p:txBody>
          <a:bodyPr wrap="square" rtlCol="0">
            <a:spAutoFit/>
          </a:bodyPr>
          <a:lstStyle/>
          <a:p>
            <a:pPr marL="171450" indent="-171450">
              <a:buFont typeface="Arial"/>
              <a:buChar char="•"/>
            </a:pPr>
            <a:r>
              <a:rPr lang="zh-CN" altLang="en-US" sz="1100" dirty="0">
                <a:latin typeface="微软雅黑"/>
                <a:ea typeface="微软雅黑"/>
                <a:cs typeface="微软雅黑"/>
              </a:rPr>
              <a:t>商家如何赚钱</a:t>
            </a:r>
            <a:r>
              <a:rPr lang="en-US" altLang="zh-CN" sz="1100" dirty="0">
                <a:latin typeface="微软雅黑"/>
                <a:ea typeface="微软雅黑"/>
                <a:cs typeface="微软雅黑"/>
              </a:rPr>
              <a:t> —— </a:t>
            </a:r>
            <a:r>
              <a:rPr lang="zh-CN" altLang="en-US" sz="1100" dirty="0">
                <a:latin typeface="微软雅黑"/>
                <a:ea typeface="微软雅黑"/>
                <a:cs typeface="微软雅黑"/>
              </a:rPr>
              <a:t>有什么优惠玩法可以使用？</a:t>
            </a:r>
            <a:endParaRPr lang="en-US" altLang="zh-CN" sz="1100" dirty="0">
              <a:latin typeface="微软雅黑"/>
              <a:ea typeface="微软雅黑"/>
              <a:cs typeface="微软雅黑"/>
            </a:endParaRPr>
          </a:p>
          <a:p>
            <a:pPr marL="171450" indent="-171450">
              <a:buFont typeface="Arial"/>
              <a:buChar char="•"/>
            </a:pPr>
            <a:r>
              <a:rPr lang="zh-CN" altLang="en-US" sz="1100" dirty="0">
                <a:latin typeface="微软雅黑"/>
                <a:ea typeface="微软雅黑"/>
                <a:cs typeface="微软雅黑"/>
              </a:rPr>
              <a:t>合伙人如何赚钱 </a:t>
            </a:r>
            <a:r>
              <a:rPr lang="en-US" altLang="zh-CN" sz="1100" dirty="0">
                <a:latin typeface="微软雅黑"/>
                <a:ea typeface="微软雅黑"/>
                <a:cs typeface="微软雅黑"/>
              </a:rPr>
              <a:t>—— </a:t>
            </a:r>
            <a:r>
              <a:rPr lang="zh-CN" altLang="en-US" sz="1100" dirty="0">
                <a:latin typeface="微软雅黑"/>
                <a:ea typeface="微软雅黑"/>
                <a:cs typeface="微软雅黑"/>
              </a:rPr>
              <a:t>有什么渠道支撑？支持什么模式？如村淘合伙人模式</a:t>
            </a:r>
            <a:endParaRPr lang="en-US" altLang="zh-CN" sz="1100" dirty="0">
              <a:latin typeface="微软雅黑"/>
              <a:ea typeface="微软雅黑"/>
              <a:cs typeface="微软雅黑"/>
            </a:endParaRPr>
          </a:p>
        </p:txBody>
      </p:sp>
      <p:sp>
        <p:nvSpPr>
          <p:cNvPr id="157" name="文本框 156"/>
          <p:cNvSpPr txBox="1"/>
          <p:nvPr/>
        </p:nvSpPr>
        <p:spPr>
          <a:xfrm>
            <a:off x="1783770" y="3958613"/>
            <a:ext cx="5290129" cy="430887"/>
          </a:xfrm>
          <a:prstGeom prst="rect">
            <a:avLst/>
          </a:prstGeom>
          <a:noFill/>
        </p:spPr>
        <p:txBody>
          <a:bodyPr wrap="square" rtlCol="0">
            <a:spAutoFit/>
          </a:bodyPr>
          <a:lstStyle/>
          <a:p>
            <a:pPr marL="171450" indent="-171450">
              <a:buFont typeface="Arial"/>
              <a:buChar char="•"/>
            </a:pPr>
            <a:r>
              <a:rPr lang="zh-CN" altLang="en-US" sz="1100" dirty="0">
                <a:latin typeface="微软雅黑"/>
                <a:ea typeface="微软雅黑"/>
                <a:cs typeface="微软雅黑"/>
              </a:rPr>
              <a:t>业务故障监控是否可以做到主动、实时？故障诊断是否能更快、更有效？</a:t>
            </a:r>
            <a:endParaRPr lang="en-US" altLang="zh-CN" sz="1100" dirty="0">
              <a:latin typeface="微软雅黑"/>
              <a:ea typeface="微软雅黑"/>
              <a:cs typeface="微软雅黑"/>
            </a:endParaRPr>
          </a:p>
          <a:p>
            <a:pPr marL="171450" indent="-171450">
              <a:buFont typeface="Arial"/>
              <a:buChar char="•"/>
            </a:pPr>
            <a:r>
              <a:rPr lang="zh-CN" altLang="en-US" sz="1100" dirty="0">
                <a:latin typeface="微软雅黑"/>
                <a:ea typeface="微软雅黑"/>
                <a:cs typeface="微软雅黑"/>
              </a:rPr>
              <a:t>底层部署设备</a:t>
            </a:r>
            <a:r>
              <a:rPr lang="en-US" altLang="zh-CN" sz="1100" dirty="0">
                <a:latin typeface="微软雅黑"/>
                <a:ea typeface="微软雅黑"/>
                <a:cs typeface="微软雅黑"/>
              </a:rPr>
              <a:t>/</a:t>
            </a:r>
            <a:r>
              <a:rPr lang="zh-CN" altLang="en-US" sz="1100" dirty="0">
                <a:latin typeface="微软雅黑"/>
                <a:ea typeface="微软雅黑"/>
                <a:cs typeface="微软雅黑"/>
              </a:rPr>
              <a:t>中间件的变更，是否可以做到对业务影响的充分评估？控制风险？</a:t>
            </a:r>
            <a:endParaRPr lang="en-US" altLang="zh-CN" sz="1100" dirty="0">
              <a:latin typeface="微软雅黑"/>
              <a:ea typeface="微软雅黑"/>
              <a:cs typeface="微软雅黑"/>
            </a:endParaRPr>
          </a:p>
        </p:txBody>
      </p:sp>
      <p:sp>
        <p:nvSpPr>
          <p:cNvPr id="158" name="圆角矩形 157"/>
          <p:cNvSpPr/>
          <p:nvPr/>
        </p:nvSpPr>
        <p:spPr>
          <a:xfrm>
            <a:off x="7594600" y="1877717"/>
            <a:ext cx="1257299" cy="1739035"/>
          </a:xfrm>
          <a:prstGeom prst="roundRect">
            <a:avLst/>
          </a:prstGeom>
          <a:solidFill>
            <a:srgbClr val="CC00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srgbClr val="FFFFFF"/>
                </a:solidFill>
                <a:effectLst/>
                <a:uLnTx/>
                <a:uFillTx/>
                <a:latin typeface="微软雅黑"/>
                <a:ea typeface="微软雅黑"/>
                <a:cs typeface="微软雅黑"/>
              </a:rPr>
              <a:t>如何支撑四大流程更快是业务平台要思考问题</a:t>
            </a:r>
          </a:p>
        </p:txBody>
      </p:sp>
      <p:sp>
        <p:nvSpPr>
          <p:cNvPr id="159" name="圆角矩形 158"/>
          <p:cNvSpPr/>
          <p:nvPr/>
        </p:nvSpPr>
        <p:spPr>
          <a:xfrm>
            <a:off x="1783770" y="1110782"/>
            <a:ext cx="5290129" cy="1753494"/>
          </a:xfrm>
          <a:prstGeom prst="roundRect">
            <a:avLst>
              <a:gd name="adj" fmla="val 9270"/>
            </a:avLst>
          </a:prstGeom>
          <a:noFill/>
          <a:ln w="22225" cap="flat" cmpd="sng" algn="ctr">
            <a:solidFill>
              <a:srgbClr val="C00000"/>
            </a:solidFill>
            <a:prstDash val="dash"/>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微软雅黑"/>
            </a:endParaRPr>
          </a:p>
        </p:txBody>
      </p:sp>
      <p:sp>
        <p:nvSpPr>
          <p:cNvPr name="文本框 157" id="160"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86819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7998" y="155531"/>
            <a:ext cx="7233106" cy="409306"/>
          </a:xfrm>
        </p:spPr>
        <p:txBody>
          <a:bodyPr>
            <a:normAutofit/>
          </a:bodyPr>
          <a:lstStyle/>
          <a:p>
            <a:r>
              <a:rPr lang="en-US" altLang="en-US" dirty="0"/>
              <a:t>PD/IT</a:t>
            </a:r>
            <a:r>
              <a:rPr lang="zh-CN" altLang="en-US" dirty="0"/>
              <a:t> </a:t>
            </a:r>
            <a:r>
              <a:rPr lang="en-US" altLang="en-US" dirty="0"/>
              <a:t>角色分离</a:t>
            </a:r>
            <a:r>
              <a:rPr lang="zh-CN" altLang="en-US" dirty="0"/>
              <a:t>，</a:t>
            </a:r>
            <a:r>
              <a:rPr lang="en-US" altLang="en-US" dirty="0"/>
              <a:t>语言</a:t>
            </a:r>
            <a:r>
              <a:rPr lang="zh-CN" altLang="en-US" dirty="0"/>
              <a:t>不</a:t>
            </a:r>
            <a:r>
              <a:rPr lang="en-US" altLang="en-US" dirty="0"/>
              <a:t>统一</a:t>
            </a:r>
            <a:r>
              <a:rPr lang="zh-CN" altLang="en-US" dirty="0"/>
              <a:t>， </a:t>
            </a:r>
            <a:r>
              <a:rPr lang="en-US" altLang="en-US" dirty="0"/>
              <a:t>多份交付件</a:t>
            </a:r>
            <a:r>
              <a:rPr lang="zh-CN" altLang="en-US" dirty="0"/>
              <a:t>，需求</a:t>
            </a:r>
            <a:r>
              <a:rPr lang="en-US" altLang="en-US" dirty="0"/>
              <a:t>反复沟通</a:t>
            </a:r>
            <a:r>
              <a:rPr lang="en-US" altLang="zh-CN" dirty="0"/>
              <a:t>/</a:t>
            </a:r>
            <a:r>
              <a:rPr lang="zh-CN" altLang="en-US" dirty="0"/>
              <a:t>返工</a:t>
            </a:r>
            <a:endParaRPr kumimoji="1" lang="zh-CN" altLang="en-US" dirty="0"/>
          </a:p>
        </p:txBody>
      </p:sp>
      <p:sp>
        <p:nvSpPr>
          <p:cNvPr id="18" name="文本框 17"/>
          <p:cNvSpPr txBox="1"/>
          <p:nvPr/>
        </p:nvSpPr>
        <p:spPr>
          <a:xfrm>
            <a:off x="415809" y="809249"/>
            <a:ext cx="1449797" cy="370905"/>
          </a:xfrm>
          <a:prstGeom prst="rect">
            <a:avLst/>
          </a:prstGeom>
        </p:spPr>
        <p:txBody>
          <a:bodyPr wrap="none" rtlCol="0">
            <a:noAutofit/>
          </a:bodyPr>
          <a:lstStyle/>
          <a:p>
            <a:r>
              <a:rPr kumimoji="1" lang="zh-CN" altLang="en-US" sz="1400" dirty="0">
                <a:solidFill>
                  <a:srgbClr val="000000">
                    <a:lumMod val="65000"/>
                    <a:lumOff val="35000"/>
                  </a:srgbClr>
                </a:solidFill>
                <a:latin typeface="Microsoft YaHei"/>
                <a:ea typeface="Microsoft YaHei"/>
                <a:cs typeface="Microsoft YaHei"/>
              </a:rPr>
              <a:t>需求驱动部分</a:t>
            </a:r>
          </a:p>
        </p:txBody>
      </p:sp>
      <p:grpSp>
        <p:nvGrpSpPr>
          <p:cNvPr id="17" name="组 16"/>
          <p:cNvGrpSpPr/>
          <p:nvPr/>
        </p:nvGrpSpPr>
        <p:grpSpPr>
          <a:xfrm>
            <a:off x="496316" y="1432073"/>
            <a:ext cx="5354094" cy="836562"/>
            <a:chOff x="810998" y="993721"/>
            <a:chExt cx="5354094" cy="836562"/>
          </a:xfrm>
        </p:grpSpPr>
        <p:sp>
          <p:nvSpPr>
            <p:cNvPr id="8" name="矩形 7"/>
            <p:cNvSpPr/>
            <p:nvPr/>
          </p:nvSpPr>
          <p:spPr bwMode="auto">
            <a:xfrm>
              <a:off x="817618" y="1075569"/>
              <a:ext cx="708871" cy="637117"/>
            </a:xfrm>
            <a:prstGeom prst="rect">
              <a:avLst/>
            </a:prstGeom>
            <a:gradFill rotWithShape="1">
              <a:gsLst>
                <a:gs pos="0">
                  <a:srgbClr val="CCCCFF">
                    <a:tint val="50000"/>
                    <a:satMod val="300000"/>
                  </a:srgbClr>
                </a:gs>
                <a:gs pos="35000">
                  <a:srgbClr val="CCCCFF">
                    <a:tint val="37000"/>
                    <a:satMod val="300000"/>
                  </a:srgbClr>
                </a:gs>
                <a:gs pos="100000">
                  <a:srgbClr val="CCCCFF">
                    <a:tint val="15000"/>
                    <a:satMod val="350000"/>
                  </a:srgbClr>
                </a:gs>
              </a:gsLst>
              <a:lin ang="16200000" scaled="1"/>
            </a:gradFill>
            <a:ln w="9525" cap="flat" cmpd="sng" algn="ctr">
              <a:solidFill>
                <a:srgbClr val="CCCCFF">
                  <a:shade val="95000"/>
                  <a:satMod val="105000"/>
                </a:srgbClr>
              </a:solidFill>
              <a:prstDash val="solid"/>
            </a:ln>
            <a:effectLst>
              <a:outerShdw blurRad="40000" dist="20000" dir="5400000" rotWithShape="0">
                <a:srgbClr val="000000">
                  <a:alpha val="38000"/>
                </a:srgbClr>
              </a:outerShdw>
            </a:effectLst>
            <a:extLst/>
          </p:spPr>
          <p:txBody>
            <a:bodyPr vert="horz" wrap="square" lIns="121920" tIns="60960" rIns="121920" bIns="60960" numCol="1" rtlCol="0" anchor="ctr" anchorCtr="0" compatLnSpc="1">
              <a:prstTxWarp prst="textNoShape">
                <a:avLst/>
              </a:prstTxWarp>
            </a:bodyPr>
            <a:lstStyle/>
            <a:p>
              <a:pPr algn="ctr" defTabSz="891344">
                <a:buClr>
                  <a:srgbClr val="CC9900"/>
                </a:buClr>
              </a:pPr>
              <a:r>
                <a:rPr lang="en-US" altLang="zh-CN" sz="1200" kern="0" dirty="0">
                  <a:solidFill>
                    <a:srgbClr val="000000"/>
                  </a:solidFill>
                  <a:latin typeface="微软雅黑" panose="020B0503020204020204" pitchFamily="34" charset="-122"/>
                  <a:ea typeface="微软雅黑" panose="020B0503020204020204" pitchFamily="34" charset="-122"/>
                </a:rPr>
                <a:t>PD</a:t>
              </a:r>
              <a:endParaRPr lang="zh-CN" altLang="en-US" sz="1200" kern="0" dirty="0">
                <a:solidFill>
                  <a:srgbClr val="000000"/>
                </a:solidFill>
                <a:latin typeface="微软雅黑" panose="020B0503020204020204" pitchFamily="34" charset="-122"/>
                <a:ea typeface="微软雅黑" panose="020B0503020204020204" pitchFamily="34" charset="-122"/>
              </a:endParaRPr>
            </a:p>
          </p:txBody>
        </p:sp>
        <p:sp>
          <p:nvSpPr>
            <p:cNvPr id="9" name="矩形 8"/>
            <p:cNvSpPr/>
            <p:nvPr/>
          </p:nvSpPr>
          <p:spPr bwMode="auto">
            <a:xfrm>
              <a:off x="5441453" y="1103868"/>
              <a:ext cx="723639" cy="608179"/>
            </a:xfrm>
            <a:prstGeom prst="rect">
              <a:avLst/>
            </a:prstGeom>
            <a:gradFill rotWithShape="1">
              <a:gsLst>
                <a:gs pos="0">
                  <a:srgbClr val="CCCCFF">
                    <a:tint val="50000"/>
                    <a:satMod val="300000"/>
                  </a:srgbClr>
                </a:gs>
                <a:gs pos="35000">
                  <a:srgbClr val="CCCCFF">
                    <a:tint val="37000"/>
                    <a:satMod val="300000"/>
                  </a:srgbClr>
                </a:gs>
                <a:gs pos="100000">
                  <a:srgbClr val="CCCCFF">
                    <a:tint val="15000"/>
                    <a:satMod val="350000"/>
                  </a:srgbClr>
                </a:gs>
              </a:gsLst>
              <a:lin ang="16200000" scaled="1"/>
            </a:gradFill>
            <a:ln w="9525" cap="flat" cmpd="sng" algn="ctr">
              <a:solidFill>
                <a:srgbClr val="CCCCFF">
                  <a:shade val="95000"/>
                  <a:satMod val="105000"/>
                </a:srgbClr>
              </a:solidFill>
              <a:prstDash val="solid"/>
            </a:ln>
            <a:effectLst>
              <a:outerShdw blurRad="40000" dist="20000" dir="5400000" rotWithShape="0">
                <a:srgbClr val="000000">
                  <a:alpha val="38000"/>
                </a:srgbClr>
              </a:outerShdw>
            </a:effectLst>
            <a:extLst/>
          </p:spPr>
          <p:txBody>
            <a:bodyPr vert="horz" wrap="square" lIns="121920" tIns="60960" rIns="121920" bIns="60960" numCol="1" rtlCol="0" anchor="ctr" anchorCtr="0" compatLnSpc="1">
              <a:prstTxWarp prst="textNoShape">
                <a:avLst/>
              </a:prstTxWarp>
            </a:bodyPr>
            <a:lstStyle/>
            <a:p>
              <a:pPr algn="ctr" defTabSz="891344">
                <a:buClr>
                  <a:srgbClr val="CC9900"/>
                </a:buClr>
              </a:pPr>
              <a:r>
                <a:rPr lang="zh-CN" altLang="en-US" sz="1200" kern="0" dirty="0">
                  <a:solidFill>
                    <a:srgbClr val="000000"/>
                  </a:solidFill>
                  <a:latin typeface="微软雅黑" panose="020B0503020204020204" pitchFamily="34" charset="-122"/>
                  <a:ea typeface="微软雅黑" panose="020B0503020204020204" pitchFamily="34" charset="-122"/>
                </a:rPr>
                <a:t>研发</a:t>
              </a:r>
            </a:p>
          </p:txBody>
        </p:sp>
        <p:cxnSp>
          <p:nvCxnSpPr>
            <p:cNvPr id="10" name="直接箭头连接符 115"/>
            <p:cNvCxnSpPr/>
            <p:nvPr/>
          </p:nvCxnSpPr>
          <p:spPr bwMode="auto">
            <a:xfrm flipV="1">
              <a:off x="1675063" y="1304019"/>
              <a:ext cx="3677261" cy="1"/>
            </a:xfrm>
            <a:prstGeom prst="straightConnector1">
              <a:avLst/>
            </a:prstGeom>
            <a:noFill/>
            <a:ln w="9525">
              <a:solidFill>
                <a:srgbClr val="000000"/>
              </a:solidFill>
              <a:prstDash val="solid"/>
              <a:tailEnd type="arrow"/>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直接箭头连接符 139"/>
            <p:cNvCxnSpPr/>
            <p:nvPr/>
          </p:nvCxnSpPr>
          <p:spPr bwMode="auto">
            <a:xfrm flipH="1" flipV="1">
              <a:off x="1671810" y="1502972"/>
              <a:ext cx="3677261" cy="1"/>
            </a:xfrm>
            <a:prstGeom prst="straightConnector1">
              <a:avLst/>
            </a:prstGeom>
            <a:noFill/>
            <a:ln w="9525">
              <a:solidFill>
                <a:srgbClr val="000000"/>
              </a:solidFill>
              <a:prstDash val="solid"/>
              <a:tailEnd type="arrow"/>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2" name="Picture 5" descr="engineer"/>
            <p:cNvPicPr>
              <a:picLocks noChangeAspect="1" noChangeArrowheads="1"/>
            </p:cNvPicPr>
            <p:nvPr/>
          </p:nvPicPr>
          <p:blipFill>
            <a:blip r:embed="rId3" cstate="print">
              <a:lum bright="20000"/>
            </a:blip>
            <a:srcRect/>
            <a:stretch>
              <a:fillRect/>
            </a:stretch>
          </p:blipFill>
          <p:spPr bwMode="auto">
            <a:xfrm>
              <a:off x="5453585" y="1481190"/>
              <a:ext cx="697204" cy="239319"/>
            </a:xfrm>
            <a:prstGeom prst="rect">
              <a:avLst/>
            </a:prstGeom>
            <a:noFill/>
            <a:ln w="9525">
              <a:noFill/>
              <a:miter lim="800000"/>
              <a:headEnd/>
              <a:tailEnd/>
            </a:ln>
          </p:spPr>
        </p:pic>
        <p:sp>
          <p:nvSpPr>
            <p:cNvPr id="13" name="Rectangle 6"/>
            <p:cNvSpPr>
              <a:spLocks noChangeArrowheads="1"/>
            </p:cNvSpPr>
            <p:nvPr/>
          </p:nvSpPr>
          <p:spPr bwMode="auto">
            <a:xfrm>
              <a:off x="2067901" y="1522506"/>
              <a:ext cx="167454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spAutoFit/>
            </a:bodyPr>
            <a:lstStyle/>
            <a:p>
              <a:r>
                <a:rPr lang="zh-CN" altLang="en-US" sz="1200" dirty="0">
                  <a:solidFill>
                    <a:srgbClr val="000000"/>
                  </a:solidFill>
                  <a:latin typeface="微软雅黑" panose="020B0503020204020204" pitchFamily="34" charset="-122"/>
                  <a:ea typeface="微软雅黑" panose="020B0503020204020204" pitchFamily="34" charset="-122"/>
                </a:rPr>
                <a:t>电话、</a:t>
              </a:r>
              <a:r>
                <a:rPr lang="en-US" altLang="zh-CN" sz="1200" dirty="0">
                  <a:solidFill>
                    <a:srgbClr val="000000"/>
                  </a:solidFill>
                  <a:latin typeface="微软雅黑" panose="020B0503020204020204" pitchFamily="34" charset="-122"/>
                  <a:ea typeface="微软雅黑" panose="020B0503020204020204" pitchFamily="34" charset="-122"/>
                </a:rPr>
                <a:t>Email</a:t>
              </a:r>
              <a:r>
                <a:rPr lang="zh-CN" altLang="en-US" sz="1200" dirty="0">
                  <a:solidFill>
                    <a:srgbClr val="000000"/>
                  </a:solidFill>
                  <a:latin typeface="微软雅黑" panose="020B0503020204020204" pitchFamily="34" charset="-122"/>
                  <a:ea typeface="微软雅黑" panose="020B0503020204020204" pitchFamily="34" charset="-122"/>
                </a:rPr>
                <a:t>、会议</a:t>
              </a:r>
            </a:p>
          </p:txBody>
        </p:sp>
        <p:sp>
          <p:nvSpPr>
            <p:cNvPr id="14" name="Rectangle 6"/>
            <p:cNvSpPr>
              <a:spLocks noChangeArrowheads="1"/>
            </p:cNvSpPr>
            <p:nvPr/>
          </p:nvSpPr>
          <p:spPr bwMode="auto">
            <a:xfrm>
              <a:off x="3766440" y="1517749"/>
              <a:ext cx="15643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反复多次沟通澄清</a:t>
              </a:r>
            </a:p>
          </p:txBody>
        </p:sp>
        <p:sp>
          <p:nvSpPr>
            <p:cNvPr id="15" name="Rectangle 6"/>
            <p:cNvSpPr>
              <a:spLocks noChangeArrowheads="1"/>
            </p:cNvSpPr>
            <p:nvPr/>
          </p:nvSpPr>
          <p:spPr bwMode="auto">
            <a:xfrm>
              <a:off x="2125120" y="993721"/>
              <a:ext cx="2774906"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1920" tIns="60960" rIns="121920" bIns="60960" numCol="1" anchor="t" anchorCtr="0" compatLnSpc="1">
              <a:prstTxWarp prst="textNoShape">
                <a:avLst/>
              </a:prstTxWarp>
              <a:spAutoFit/>
            </a:bodyPr>
            <a:lstStyle/>
            <a:p>
              <a:r>
                <a:rPr lang="zh-CN" altLang="en-US" sz="1200" dirty="0">
                  <a:solidFill>
                    <a:srgbClr val="000000"/>
                  </a:solidFill>
                  <a:latin typeface="微软雅黑" panose="020B0503020204020204" pitchFamily="34" charset="-122"/>
                  <a:ea typeface="微软雅黑" panose="020B0503020204020204" pitchFamily="34" charset="-122"/>
                </a:rPr>
                <a:t>电话会议、文档传递、</a:t>
              </a:r>
              <a:r>
                <a:rPr lang="en-US" altLang="zh-CN" sz="1200" dirty="0">
                  <a:solidFill>
                    <a:srgbClr val="000000"/>
                  </a:solidFill>
                  <a:latin typeface="微软雅黑" panose="020B0503020204020204" pitchFamily="34" charset="-122"/>
                  <a:ea typeface="微软雅黑" panose="020B0503020204020204" pitchFamily="34" charset="-122"/>
                </a:rPr>
                <a:t>Email</a:t>
              </a:r>
              <a:r>
                <a:rPr lang="zh-CN" altLang="en-US" sz="1200" dirty="0">
                  <a:solidFill>
                    <a:srgbClr val="000000"/>
                  </a:solidFill>
                  <a:latin typeface="微软雅黑" panose="020B0503020204020204" pitchFamily="34" charset="-122"/>
                  <a:ea typeface="微软雅黑" panose="020B0503020204020204" pitchFamily="34" charset="-122"/>
                </a:rPr>
                <a:t>描述传递</a:t>
              </a:r>
            </a:p>
          </p:txBody>
        </p:sp>
        <p:pic>
          <p:nvPicPr>
            <p:cNvPr id="16" name="Picture 20" descr="IM couple soft edge"/>
            <p:cNvPicPr>
              <a:picLocks noChangeAspect="1" noChangeArrowheads="1"/>
            </p:cNvPicPr>
            <p:nvPr/>
          </p:nvPicPr>
          <p:blipFill>
            <a:blip r:embed="rId4" cstate="print">
              <a:lum bright="20000"/>
            </a:blip>
            <a:srcRect/>
            <a:stretch>
              <a:fillRect/>
            </a:stretch>
          </p:blipFill>
          <p:spPr bwMode="auto">
            <a:xfrm>
              <a:off x="810998" y="1482126"/>
              <a:ext cx="714818" cy="228615"/>
            </a:xfrm>
            <a:prstGeom prst="rect">
              <a:avLst/>
            </a:prstGeom>
            <a:noFill/>
            <a:ln w="9525">
              <a:noFill/>
              <a:miter lim="800000"/>
              <a:headEnd/>
              <a:tailEnd/>
            </a:ln>
          </p:spPr>
        </p:pic>
      </p:grpSp>
      <p:sp>
        <p:nvSpPr>
          <p:cNvPr id="19" name="右箭头 18"/>
          <p:cNvSpPr/>
          <p:nvPr/>
        </p:nvSpPr>
        <p:spPr>
          <a:xfrm>
            <a:off x="6035121" y="1708421"/>
            <a:ext cx="966519" cy="2697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20" name="文本框 19"/>
          <p:cNvSpPr txBox="1"/>
          <p:nvPr/>
        </p:nvSpPr>
        <p:spPr>
          <a:xfrm>
            <a:off x="6012639" y="1461150"/>
            <a:ext cx="914400" cy="303468"/>
          </a:xfrm>
          <a:prstGeom prst="rect">
            <a:avLst/>
          </a:prstGeom>
        </p:spPr>
        <p:txBody>
          <a:bodyPr wrap="none" rtlCol="0">
            <a:noAutofit/>
          </a:bodyPr>
          <a:lstStyle/>
          <a:p>
            <a:r>
              <a:rPr kumimoji="1" lang="zh-CN" altLang="en-US" sz="1400" dirty="0">
                <a:solidFill>
                  <a:srgbClr val="000000">
                    <a:lumMod val="65000"/>
                    <a:lumOff val="35000"/>
                  </a:srgbClr>
                </a:solidFill>
                <a:latin typeface="Microsoft YaHei"/>
                <a:ea typeface="Microsoft YaHei"/>
                <a:cs typeface="Microsoft YaHei"/>
              </a:rPr>
              <a:t>主要原因</a:t>
            </a:r>
          </a:p>
        </p:txBody>
      </p:sp>
      <p:sp>
        <p:nvSpPr>
          <p:cNvPr id="21" name="左大括号 20"/>
          <p:cNvSpPr/>
          <p:nvPr/>
        </p:nvSpPr>
        <p:spPr>
          <a:xfrm>
            <a:off x="7100062" y="1005893"/>
            <a:ext cx="283691" cy="1669118"/>
          </a:xfrm>
          <a:prstGeom prst="leftBrace">
            <a:avLst/>
          </a:prstGeom>
          <a:ln w="12700">
            <a:solidFill>
              <a:schemeClr val="accent6">
                <a:lumMod val="50000"/>
              </a:schemeClr>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800">
              <a:solidFill>
                <a:prstClr val="black"/>
              </a:solidFill>
              <a:latin typeface="宋体"/>
              <a:ea typeface="宋体"/>
            </a:endParaRPr>
          </a:p>
        </p:txBody>
      </p:sp>
      <p:sp>
        <p:nvSpPr>
          <p:cNvPr id="22" name="矩形 21"/>
          <p:cNvSpPr/>
          <p:nvPr/>
        </p:nvSpPr>
        <p:spPr>
          <a:xfrm>
            <a:off x="7478537" y="888348"/>
            <a:ext cx="1231373" cy="392956"/>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solidFill>
                  <a:srgbClr val="000000">
                    <a:lumMod val="65000"/>
                    <a:lumOff val="35000"/>
                  </a:srgbClr>
                </a:solidFill>
                <a:latin typeface="Microsoft YaHei"/>
                <a:ea typeface="Microsoft YaHei"/>
                <a:cs typeface="Microsoft YaHei"/>
              </a:rPr>
              <a:t>业务现状说不清楚</a:t>
            </a:r>
          </a:p>
        </p:txBody>
      </p:sp>
      <p:sp>
        <p:nvSpPr>
          <p:cNvPr id="23" name="矩形 22"/>
          <p:cNvSpPr/>
          <p:nvPr/>
        </p:nvSpPr>
        <p:spPr>
          <a:xfrm>
            <a:off x="7473597" y="1400417"/>
            <a:ext cx="1236314" cy="375428"/>
          </a:xfrm>
          <a:prstGeom prst="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solidFill>
                  <a:srgbClr val="000000">
                    <a:lumMod val="65000"/>
                    <a:lumOff val="35000"/>
                  </a:srgbClr>
                </a:solidFill>
                <a:latin typeface="Microsoft YaHei"/>
                <a:ea typeface="Microsoft YaHei"/>
                <a:cs typeface="Microsoft YaHei"/>
              </a:rPr>
              <a:t>平台能做什么不知道</a:t>
            </a:r>
          </a:p>
        </p:txBody>
      </p:sp>
      <p:sp>
        <p:nvSpPr>
          <p:cNvPr id="24" name="矩形 23"/>
          <p:cNvSpPr/>
          <p:nvPr/>
        </p:nvSpPr>
        <p:spPr>
          <a:xfrm>
            <a:off x="7468657" y="1912483"/>
            <a:ext cx="1236314" cy="375428"/>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solidFill>
                  <a:srgbClr val="000000">
                    <a:lumMod val="65000"/>
                    <a:lumOff val="35000"/>
                  </a:srgbClr>
                </a:solidFill>
                <a:latin typeface="Microsoft YaHei"/>
                <a:ea typeface="Microsoft YaHei"/>
                <a:cs typeface="Microsoft YaHei"/>
              </a:rPr>
              <a:t>文档化的需求描述有滞后性</a:t>
            </a:r>
          </a:p>
        </p:txBody>
      </p:sp>
      <p:sp>
        <p:nvSpPr>
          <p:cNvPr id="25" name="矩形 24"/>
          <p:cNvSpPr/>
          <p:nvPr/>
        </p:nvSpPr>
        <p:spPr>
          <a:xfrm>
            <a:off x="7479896" y="2418262"/>
            <a:ext cx="1236314" cy="375428"/>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00" dirty="0">
                <a:solidFill>
                  <a:srgbClr val="000000">
                    <a:lumMod val="65000"/>
                    <a:lumOff val="35000"/>
                  </a:srgbClr>
                </a:solidFill>
                <a:latin typeface="Microsoft YaHei"/>
                <a:ea typeface="Microsoft YaHei"/>
                <a:cs typeface="Microsoft YaHei"/>
              </a:rPr>
              <a:t>PD</a:t>
            </a:r>
            <a:r>
              <a:rPr lang="zh-CN" altLang="en-US" sz="1000" dirty="0">
                <a:solidFill>
                  <a:srgbClr val="000000">
                    <a:lumMod val="65000"/>
                    <a:lumOff val="35000"/>
                  </a:srgbClr>
                </a:solidFill>
                <a:latin typeface="Microsoft YaHei"/>
                <a:ea typeface="Microsoft YaHei"/>
                <a:cs typeface="Microsoft YaHei"/>
              </a:rPr>
              <a:t>跟开发之间信息不能很好的传达</a:t>
            </a:r>
          </a:p>
        </p:txBody>
      </p:sp>
      <p:sp>
        <p:nvSpPr>
          <p:cNvPr id="26" name="文本框 25"/>
          <p:cNvSpPr txBox="1"/>
          <p:nvPr/>
        </p:nvSpPr>
        <p:spPr>
          <a:xfrm>
            <a:off x="467040" y="2894860"/>
            <a:ext cx="5129760" cy="370905"/>
          </a:xfrm>
          <a:prstGeom prst="rect">
            <a:avLst/>
          </a:prstGeom>
        </p:spPr>
        <p:txBody>
          <a:bodyPr wrap="none" rtlCol="0">
            <a:noAutofit/>
          </a:bodyPr>
          <a:lstStyle/>
          <a:p>
            <a:r>
              <a:rPr kumimoji="1" lang="zh-CN" altLang="en-US" sz="1400" dirty="0">
                <a:solidFill>
                  <a:srgbClr val="000000">
                    <a:lumMod val="65000"/>
                    <a:lumOff val="35000"/>
                  </a:srgbClr>
                </a:solidFill>
                <a:latin typeface="Microsoft YaHei"/>
                <a:ea typeface="Microsoft YaHei"/>
                <a:cs typeface="Microsoft YaHei"/>
              </a:rPr>
              <a:t>需求明确了，简单的打标，设置超时时间写个代码还这么麻烦？</a:t>
            </a:r>
          </a:p>
        </p:txBody>
      </p:sp>
      <p:sp>
        <p:nvSpPr>
          <p:cNvPr id="30" name="文本框 29"/>
          <p:cNvSpPr txBox="1"/>
          <p:nvPr/>
        </p:nvSpPr>
        <p:spPr>
          <a:xfrm>
            <a:off x="2215322" y="3485601"/>
            <a:ext cx="3583775" cy="370905"/>
          </a:xfrm>
          <a:prstGeom prst="rect">
            <a:avLst/>
          </a:prstGeom>
        </p:spPr>
        <p:txBody>
          <a:bodyPr wrap="none" rtlCol="0">
            <a:noAutofit/>
          </a:bodyPr>
          <a:lstStyle/>
          <a:p>
            <a:r>
              <a:rPr kumimoji="1" lang="zh-CN" altLang="en-US" sz="1400" dirty="0">
                <a:solidFill>
                  <a:srgbClr val="000000">
                    <a:lumMod val="65000"/>
                    <a:lumOff val="35000"/>
                  </a:srgbClr>
                </a:solidFill>
                <a:latin typeface="Microsoft YaHei"/>
                <a:ea typeface="Microsoft YaHei"/>
                <a:cs typeface="Microsoft YaHei"/>
              </a:rPr>
              <a:t>我就打了个标，你要跑这么多测试用例么？</a:t>
            </a:r>
          </a:p>
        </p:txBody>
      </p:sp>
      <p:sp>
        <p:nvSpPr>
          <p:cNvPr id="31" name="文本框 30"/>
          <p:cNvSpPr txBox="1"/>
          <p:nvPr/>
        </p:nvSpPr>
        <p:spPr>
          <a:xfrm>
            <a:off x="1221379" y="4042621"/>
            <a:ext cx="5240788" cy="370905"/>
          </a:xfrm>
          <a:prstGeom prst="rect">
            <a:avLst/>
          </a:prstGeom>
        </p:spPr>
        <p:txBody>
          <a:bodyPr wrap="none" rtlCol="0">
            <a:noAutofit/>
          </a:bodyPr>
          <a:lstStyle/>
          <a:p>
            <a:r>
              <a:rPr kumimoji="1" lang="zh-CN" altLang="en-US" sz="1400" dirty="0">
                <a:solidFill>
                  <a:srgbClr val="000000">
                    <a:lumMod val="65000"/>
                    <a:lumOff val="35000"/>
                  </a:srgbClr>
                </a:solidFill>
                <a:latin typeface="Microsoft YaHei"/>
                <a:ea typeface="Microsoft YaHei"/>
                <a:cs typeface="Microsoft YaHei"/>
              </a:rPr>
              <a:t>我们的业务都下单失败了，赶紧看下啊</a:t>
            </a:r>
            <a:r>
              <a:rPr kumimoji="1" lang="en-US" altLang="zh-CN" sz="1400" dirty="0">
                <a:solidFill>
                  <a:srgbClr val="000000">
                    <a:lumMod val="65000"/>
                    <a:lumOff val="35000"/>
                  </a:srgbClr>
                </a:solidFill>
                <a:latin typeface="Microsoft YaHei"/>
                <a:ea typeface="Microsoft YaHei"/>
                <a:cs typeface="Microsoft YaHei"/>
              </a:rPr>
              <a:t>!</a:t>
            </a:r>
            <a:r>
              <a:rPr kumimoji="1" lang="zh-CN" altLang="en-US" sz="1400" dirty="0">
                <a:solidFill>
                  <a:srgbClr val="000000">
                    <a:lumMod val="65000"/>
                    <a:lumOff val="35000"/>
                  </a:srgbClr>
                </a:solidFill>
                <a:latin typeface="Microsoft YaHei"/>
                <a:ea typeface="Microsoft YaHei"/>
                <a:cs typeface="Microsoft YaHei"/>
              </a:rPr>
              <a:t> 啊？ 交易大盘没下跌啊</a:t>
            </a:r>
            <a:r>
              <a:rPr kumimoji="1" lang="en-US" altLang="zh-CN" sz="1400" dirty="0">
                <a:solidFill>
                  <a:srgbClr val="000000">
                    <a:lumMod val="65000"/>
                    <a:lumOff val="35000"/>
                  </a:srgbClr>
                </a:solidFill>
                <a:latin typeface="Microsoft YaHei"/>
                <a:ea typeface="Microsoft YaHei"/>
                <a:cs typeface="Microsoft YaHei"/>
              </a:rPr>
              <a:t>!</a:t>
            </a:r>
            <a:endParaRPr kumimoji="1" lang="zh-CN" altLang="en-US" sz="1400" dirty="0">
              <a:solidFill>
                <a:srgbClr val="000000">
                  <a:lumMod val="65000"/>
                  <a:lumOff val="35000"/>
                </a:srgbClr>
              </a:solidFill>
              <a:latin typeface="Microsoft YaHei"/>
              <a:ea typeface="Microsoft YaHei"/>
              <a:cs typeface="Microsoft YaHei"/>
            </a:endParaRPr>
          </a:p>
        </p:txBody>
      </p:sp>
      <p:sp>
        <p:nvSpPr>
          <p:cNvPr id="33" name="右箭头 32"/>
          <p:cNvSpPr/>
          <p:nvPr/>
        </p:nvSpPr>
        <p:spPr>
          <a:xfrm>
            <a:off x="5978915" y="3517983"/>
            <a:ext cx="775463" cy="2697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35" name="矩形 34"/>
          <p:cNvSpPr/>
          <p:nvPr/>
        </p:nvSpPr>
        <p:spPr>
          <a:xfrm>
            <a:off x="6934129" y="3457255"/>
            <a:ext cx="887916" cy="392956"/>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solidFill>
                  <a:srgbClr val="000000">
                    <a:lumMod val="65000"/>
                    <a:lumOff val="35000"/>
                  </a:srgbClr>
                </a:solidFill>
                <a:latin typeface="Microsoft YaHei"/>
                <a:ea typeface="Microsoft YaHei"/>
                <a:cs typeface="Microsoft YaHei"/>
              </a:rPr>
              <a:t>测试相关</a:t>
            </a:r>
          </a:p>
        </p:txBody>
      </p:sp>
      <p:sp>
        <p:nvSpPr>
          <p:cNvPr id="36" name="右箭头 35"/>
          <p:cNvSpPr/>
          <p:nvPr/>
        </p:nvSpPr>
        <p:spPr>
          <a:xfrm>
            <a:off x="5574322" y="2956006"/>
            <a:ext cx="640600" cy="2472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37" name="矩形 36"/>
          <p:cNvSpPr/>
          <p:nvPr/>
        </p:nvSpPr>
        <p:spPr>
          <a:xfrm>
            <a:off x="6333540" y="2890324"/>
            <a:ext cx="887916" cy="392956"/>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solidFill>
                  <a:srgbClr val="000000">
                    <a:lumMod val="65000"/>
                    <a:lumOff val="35000"/>
                  </a:srgbClr>
                </a:solidFill>
                <a:latin typeface="Microsoft YaHei"/>
                <a:ea typeface="Microsoft YaHei"/>
                <a:cs typeface="Microsoft YaHei"/>
              </a:rPr>
              <a:t>开发相关</a:t>
            </a:r>
          </a:p>
        </p:txBody>
      </p:sp>
      <p:sp>
        <p:nvSpPr>
          <p:cNvPr id="38" name="右箭头 37"/>
          <p:cNvSpPr/>
          <p:nvPr/>
        </p:nvSpPr>
        <p:spPr>
          <a:xfrm>
            <a:off x="6457228" y="4075005"/>
            <a:ext cx="775463" cy="2697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39" name="矩形 38"/>
          <p:cNvSpPr/>
          <p:nvPr/>
        </p:nvSpPr>
        <p:spPr>
          <a:xfrm>
            <a:off x="7333771" y="4036756"/>
            <a:ext cx="1016479" cy="392956"/>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dirty="0">
                <a:solidFill>
                  <a:srgbClr val="000000">
                    <a:lumMod val="65000"/>
                    <a:lumOff val="35000"/>
                  </a:srgbClr>
                </a:solidFill>
                <a:latin typeface="Microsoft YaHei"/>
                <a:ea typeface="Microsoft YaHei"/>
                <a:cs typeface="Microsoft YaHei"/>
              </a:rPr>
              <a:t>业务监控相关</a:t>
            </a:r>
          </a:p>
        </p:txBody>
      </p:sp>
      <p:sp>
        <p:nvSpPr>
          <p:cNvPr id="40" name="矩形 39"/>
          <p:cNvSpPr/>
          <p:nvPr/>
        </p:nvSpPr>
        <p:spPr>
          <a:xfrm>
            <a:off x="7405636" y="809247"/>
            <a:ext cx="1371706" cy="1045279"/>
          </a:xfrm>
          <a:prstGeom prst="rect">
            <a:avLst/>
          </a:prstGeom>
          <a:noFill/>
          <a:ln w="6350">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latin typeface="Calibri"/>
              <a:ea typeface="宋体"/>
            </a:endParaRPr>
          </a:p>
        </p:txBody>
      </p:sp>
      <p:sp>
        <p:nvSpPr>
          <p:cNvPr name="文本框 31" id="41"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49586928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303388" cy="409306"/>
          </a:xfrm>
        </p:spPr>
        <p:txBody>
          <a:bodyPr>
            <a:normAutofit/>
          </a:bodyPr>
          <a:lstStyle/>
          <a:p>
            <a:r>
              <a:rPr lang="zh-CN" altLang="en-US" b="1" dirty="0"/>
              <a:t>业务痛点一：业务与平台耦合，业务与业务之间耦合，业务发布缓慢</a:t>
            </a:r>
            <a:endParaRPr lang="en-US" altLang="zh-CN" b="1" dirty="0"/>
          </a:p>
        </p:txBody>
      </p:sp>
      <p:sp>
        <p:nvSpPr>
          <p:cNvPr id="107" name="AutoShape 4"/>
          <p:cNvSpPr>
            <a:spLocks noChangeArrowheads="1"/>
          </p:cNvSpPr>
          <p:nvPr/>
        </p:nvSpPr>
        <p:spPr bwMode="gray">
          <a:xfrm>
            <a:off x="2855522" y="1029365"/>
            <a:ext cx="2743200" cy="3287065"/>
          </a:xfrm>
          <a:prstGeom prst="rightArrow">
            <a:avLst>
              <a:gd name="adj1" fmla="val 62787"/>
              <a:gd name="adj2" fmla="val 41259"/>
            </a:avLst>
          </a:prstGeom>
          <a:solidFill>
            <a:srgbClr val="EEECE1"/>
          </a:solidFill>
          <a:ln w="19050" cap="rnd" algn="ctr">
            <a:solidFill>
              <a:srgbClr val="EEECE1"/>
            </a:solidFill>
            <a:prstDash val="sysDot"/>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a:ea typeface="微软雅黑"/>
              <a:cs typeface="微软雅黑"/>
            </a:endParaRPr>
          </a:p>
        </p:txBody>
      </p:sp>
      <p:sp>
        <p:nvSpPr>
          <p:cNvPr id="108" name="矩形 107"/>
          <p:cNvSpPr/>
          <p:nvPr/>
        </p:nvSpPr>
        <p:spPr>
          <a:xfrm>
            <a:off x="439981" y="821279"/>
            <a:ext cx="3703680" cy="1312325"/>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微软雅黑"/>
            </a:endParaRPr>
          </a:p>
        </p:txBody>
      </p:sp>
      <p:pic>
        <p:nvPicPr>
          <p:cNvPr id="109" name="图片 108"/>
          <p:cNvPicPr>
            <a:picLocks noChangeAspect="1"/>
          </p:cNvPicPr>
          <p:nvPr/>
        </p:nvPicPr>
        <p:blipFill>
          <a:blip r:embed="rId2"/>
          <a:stretch>
            <a:fillRect/>
          </a:stretch>
        </p:blipFill>
        <p:spPr>
          <a:xfrm>
            <a:off x="439981" y="1189454"/>
            <a:ext cx="3703680" cy="944150"/>
          </a:xfrm>
          <a:prstGeom prst="rect">
            <a:avLst/>
          </a:prstGeom>
        </p:spPr>
      </p:pic>
      <p:sp>
        <p:nvSpPr>
          <p:cNvPr id="110" name="文本框 109"/>
          <p:cNvSpPr txBox="1"/>
          <p:nvPr/>
        </p:nvSpPr>
        <p:spPr>
          <a:xfrm>
            <a:off x="428634" y="803899"/>
            <a:ext cx="3703679" cy="400110"/>
          </a:xfrm>
          <a:prstGeom prst="rect">
            <a:avLst/>
          </a:prstGeom>
          <a:noFill/>
        </p:spPr>
        <p:txBody>
          <a:bodyPr wrap="square" rtlCol="0">
            <a:spAutoFit/>
          </a:bodyPr>
          <a:lstStyle/>
          <a:p>
            <a:r>
              <a:rPr lang="zh-CN" altLang="en-US" sz="1000" dirty="0">
                <a:latin typeface="微软雅黑"/>
                <a:ea typeface="微软雅黑"/>
                <a:cs typeface="微软雅黑"/>
              </a:rPr>
              <a:t>业务之间有“先后”逻辑耦合，并且有一套复杂的语义树定义，导致业务执行的确定性不够，只能在运行期最终确定</a:t>
            </a:r>
          </a:p>
        </p:txBody>
      </p:sp>
      <p:grpSp>
        <p:nvGrpSpPr>
          <p:cNvPr id="111" name="组合 29"/>
          <p:cNvGrpSpPr/>
          <p:nvPr/>
        </p:nvGrpSpPr>
        <p:grpSpPr>
          <a:xfrm>
            <a:off x="428634" y="2240213"/>
            <a:ext cx="3703679" cy="1326446"/>
            <a:chOff x="474621" y="2299408"/>
            <a:chExt cx="3703679" cy="1326446"/>
          </a:xfrm>
        </p:grpSpPr>
        <p:sp>
          <p:nvSpPr>
            <p:cNvPr id="112" name="矩形 111"/>
            <p:cNvSpPr/>
            <p:nvPr/>
          </p:nvSpPr>
          <p:spPr>
            <a:xfrm>
              <a:off x="474621" y="2308785"/>
              <a:ext cx="3703679" cy="1317069"/>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微软雅黑"/>
              </a:endParaRPr>
            </a:p>
          </p:txBody>
        </p:sp>
        <p:sp>
          <p:nvSpPr>
            <p:cNvPr id="113" name="文本框 112"/>
            <p:cNvSpPr txBox="1"/>
            <p:nvPr/>
          </p:nvSpPr>
          <p:spPr>
            <a:xfrm>
              <a:off x="474621" y="2299408"/>
              <a:ext cx="370367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a:ea typeface="微软雅黑"/>
                  <a:cs typeface="微软雅黑"/>
                </a:rPr>
                <a:t>如计算总价的逻辑中，并不是以一个良好的价格模型进行总价计算，每新增一个影响总价的业务，就需要在下面的平台代码中做调整</a:t>
              </a:r>
            </a:p>
          </p:txBody>
        </p:sp>
        <p:pic>
          <p:nvPicPr>
            <p:cNvPr id="114" name="图片 113"/>
            <p:cNvPicPr>
              <a:picLocks noChangeAspect="1"/>
            </p:cNvPicPr>
            <p:nvPr/>
          </p:nvPicPr>
          <p:blipFill>
            <a:blip r:embed="rId3"/>
            <a:stretch>
              <a:fillRect/>
            </a:stretch>
          </p:blipFill>
          <p:spPr>
            <a:xfrm>
              <a:off x="474621" y="2652598"/>
              <a:ext cx="3703679" cy="973256"/>
            </a:xfrm>
            <a:prstGeom prst="rect">
              <a:avLst/>
            </a:prstGeom>
          </p:spPr>
        </p:pic>
      </p:grpSp>
      <p:grpSp>
        <p:nvGrpSpPr>
          <p:cNvPr id="115" name="组合 30"/>
          <p:cNvGrpSpPr/>
          <p:nvPr/>
        </p:nvGrpSpPr>
        <p:grpSpPr>
          <a:xfrm>
            <a:off x="428634" y="3673267"/>
            <a:ext cx="3721376" cy="1249164"/>
            <a:chOff x="311427" y="2673355"/>
            <a:chExt cx="3885923" cy="1454149"/>
          </a:xfrm>
        </p:grpSpPr>
        <p:sp>
          <p:nvSpPr>
            <p:cNvPr id="116" name="矩形 115"/>
            <p:cNvSpPr/>
            <p:nvPr/>
          </p:nvSpPr>
          <p:spPr>
            <a:xfrm>
              <a:off x="329906" y="2706278"/>
              <a:ext cx="3867444" cy="1421226"/>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微软雅黑"/>
              </a:endParaRPr>
            </a:p>
          </p:txBody>
        </p:sp>
        <p:sp>
          <p:nvSpPr>
            <p:cNvPr id="117" name="文本框 116"/>
            <p:cNvSpPr txBox="1"/>
            <p:nvPr/>
          </p:nvSpPr>
          <p:spPr>
            <a:xfrm>
              <a:off x="311427" y="2673355"/>
              <a:ext cx="3867443" cy="46576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ysClr val="windowText" lastClr="000000"/>
                  </a:solidFill>
                  <a:effectLst/>
                  <a:uLnTx/>
                  <a:uFillTx/>
                  <a:latin typeface="微软雅黑"/>
                  <a:ea typeface="微软雅黑"/>
                  <a:cs typeface="微软雅黑"/>
                </a:rPr>
                <a:t>每周都会有那么一次的全网回归，哪怕所负责的业务没有任何改动发布，也得执行，否则就会出</a:t>
              </a:r>
              <a:r>
                <a:rPr kumimoji="0" lang="en-US" altLang="zh-CN" sz="1000" b="0" i="0" u="none" strike="noStrike" kern="0" cap="none" spc="0" normalizeH="0" baseline="0" noProof="0" dirty="0">
                  <a:ln>
                    <a:noFill/>
                  </a:ln>
                  <a:solidFill>
                    <a:sysClr val="windowText" lastClr="000000"/>
                  </a:solidFill>
                  <a:effectLst/>
                  <a:uLnTx/>
                  <a:uFillTx/>
                  <a:latin typeface="微软雅黑"/>
                  <a:ea typeface="微软雅黑"/>
                  <a:cs typeface="微软雅黑"/>
                </a:rPr>
                <a:t>XXX</a:t>
              </a:r>
              <a:r>
                <a:rPr kumimoji="0" lang="zh-CN" altLang="en-US" sz="1000" b="0" i="0" u="none" strike="noStrike" kern="0" cap="none" spc="0" normalizeH="0" baseline="0" noProof="0" dirty="0">
                  <a:ln>
                    <a:noFill/>
                  </a:ln>
                  <a:solidFill>
                    <a:sysClr val="windowText" lastClr="000000"/>
                  </a:solidFill>
                  <a:effectLst/>
                  <a:uLnTx/>
                  <a:uFillTx/>
                  <a:latin typeface="微软雅黑"/>
                  <a:ea typeface="微软雅黑"/>
                  <a:cs typeface="微软雅黑"/>
                </a:rPr>
                <a:t>事故</a:t>
              </a:r>
            </a:p>
          </p:txBody>
        </p:sp>
      </p:grpSp>
      <p:pic>
        <p:nvPicPr>
          <p:cNvPr id="118" name="图片 117"/>
          <p:cNvPicPr>
            <a:picLocks noChangeAspect="1"/>
          </p:cNvPicPr>
          <p:nvPr/>
        </p:nvPicPr>
        <p:blipFill>
          <a:blip r:embed="rId4"/>
          <a:stretch>
            <a:fillRect/>
          </a:stretch>
        </p:blipFill>
        <p:spPr>
          <a:xfrm>
            <a:off x="461807" y="4027144"/>
            <a:ext cx="3624078" cy="895286"/>
          </a:xfrm>
          <a:prstGeom prst="rect">
            <a:avLst/>
          </a:prstGeom>
        </p:spPr>
      </p:pic>
      <p:sp>
        <p:nvSpPr>
          <p:cNvPr id="119" name="文本框 118"/>
          <p:cNvSpPr txBox="1"/>
          <p:nvPr/>
        </p:nvSpPr>
        <p:spPr>
          <a:xfrm>
            <a:off x="5645150" y="1871994"/>
            <a:ext cx="3193936" cy="523220"/>
          </a:xfrm>
          <a:prstGeom prst="rect">
            <a:avLst/>
          </a:prstGeom>
          <a:solidFill>
            <a:srgbClr val="4F81BD"/>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a:ea typeface="微软雅黑"/>
                <a:cs typeface="微软雅黑"/>
              </a:rPr>
              <a:t>业务与平台相互耦合，平台缺少领域抽象，平台与业务你中有我</a:t>
            </a:r>
          </a:p>
        </p:txBody>
      </p:sp>
      <p:sp>
        <p:nvSpPr>
          <p:cNvPr id="120" name="文本框 119"/>
          <p:cNvSpPr txBox="1"/>
          <p:nvPr/>
        </p:nvSpPr>
        <p:spPr>
          <a:xfrm>
            <a:off x="5646646" y="2789321"/>
            <a:ext cx="3198790" cy="523220"/>
          </a:xfrm>
          <a:prstGeom prst="rect">
            <a:avLst/>
          </a:prstGeom>
          <a:solidFill>
            <a:srgbClr val="4F81BD"/>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a:ea typeface="微软雅黑"/>
                <a:cs typeface="微软雅黑"/>
              </a:rPr>
              <a:t>业务与业务之间没有充分隔离，不能按业务维度快速发布</a:t>
            </a:r>
          </a:p>
        </p:txBody>
      </p:sp>
      <p:sp>
        <p:nvSpPr>
          <p:cNvPr name="文本框 120" id="121"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18684762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303388" cy="409306"/>
          </a:xfrm>
        </p:spPr>
        <p:txBody>
          <a:bodyPr>
            <a:normAutofit/>
          </a:bodyPr>
          <a:lstStyle/>
          <a:p>
            <a:r>
              <a:rPr lang="zh-CN" altLang="en-US" b="1" dirty="0"/>
              <a:t>业务痛点二：平台准入成本高，可复用业务资产少，新小业务上线周期长</a:t>
            </a:r>
            <a:endParaRPr lang="en-US" altLang="zh-CN" b="1" dirty="0"/>
          </a:p>
        </p:txBody>
      </p:sp>
      <p:sp>
        <p:nvSpPr>
          <p:cNvPr id="59" name="AutoShape 4"/>
          <p:cNvSpPr>
            <a:spLocks noChangeArrowheads="1"/>
          </p:cNvSpPr>
          <p:nvPr/>
        </p:nvSpPr>
        <p:spPr bwMode="gray">
          <a:xfrm>
            <a:off x="2855522" y="1029365"/>
            <a:ext cx="2743200" cy="3287065"/>
          </a:xfrm>
          <a:prstGeom prst="rightArrow">
            <a:avLst>
              <a:gd name="adj1" fmla="val 62787"/>
              <a:gd name="adj2" fmla="val 41259"/>
            </a:avLst>
          </a:prstGeom>
          <a:solidFill>
            <a:srgbClr val="EEECE1"/>
          </a:solidFill>
          <a:ln w="19050" cap="rnd" algn="ctr">
            <a:solidFill>
              <a:srgbClr val="EEECE1"/>
            </a:solidFill>
            <a:prstDash val="sysDot"/>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latin typeface="微软雅黑"/>
              <a:ea typeface="微软雅黑"/>
              <a:cs typeface="微软雅黑"/>
            </a:endParaRPr>
          </a:p>
        </p:txBody>
      </p:sp>
      <p:grpSp>
        <p:nvGrpSpPr>
          <p:cNvPr id="60" name="组合 28"/>
          <p:cNvGrpSpPr/>
          <p:nvPr/>
        </p:nvGrpSpPr>
        <p:grpSpPr>
          <a:xfrm>
            <a:off x="428634" y="924549"/>
            <a:ext cx="3715027" cy="1547272"/>
            <a:chOff x="456923" y="803899"/>
            <a:chExt cx="3715027" cy="1329705"/>
          </a:xfrm>
        </p:grpSpPr>
        <p:sp>
          <p:nvSpPr>
            <p:cNvPr id="106" name="矩形 105"/>
            <p:cNvSpPr/>
            <p:nvPr/>
          </p:nvSpPr>
          <p:spPr>
            <a:xfrm>
              <a:off x="468270" y="821279"/>
              <a:ext cx="3703680" cy="1312325"/>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微软雅黑"/>
              </a:endParaRPr>
            </a:p>
          </p:txBody>
        </p:sp>
        <p:sp>
          <p:nvSpPr>
            <p:cNvPr id="107" name="文本框 106"/>
            <p:cNvSpPr txBox="1"/>
            <p:nvPr/>
          </p:nvSpPr>
          <p:spPr>
            <a:xfrm>
              <a:off x="456923" y="803899"/>
              <a:ext cx="3703679" cy="34384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ysClr val="windowText" lastClr="000000"/>
                  </a:solidFill>
                  <a:effectLst/>
                  <a:uLnTx/>
                  <a:uFillTx/>
                  <a:latin typeface="微软雅黑"/>
                  <a:ea typeface="微软雅黑"/>
                  <a:cs typeface="微软雅黑"/>
                </a:rPr>
                <a:t>以汽车金融（车秒贷）为例，该业务作为金融贷款类业务的尝试，项目初期需要</a:t>
              </a:r>
              <a:r>
                <a:rPr kumimoji="0" lang="zh-CN" altLang="en-US" sz="1000" b="1" i="0" u="none" strike="noStrike" kern="0" cap="none" spc="0" normalizeH="0" baseline="0" noProof="0" dirty="0">
                  <a:ln>
                    <a:noFill/>
                  </a:ln>
                  <a:solidFill>
                    <a:srgbClr val="C00000"/>
                  </a:solidFill>
                  <a:effectLst/>
                  <a:uLnTx/>
                  <a:uFillTx/>
                  <a:latin typeface="微软雅黑"/>
                  <a:ea typeface="微软雅黑"/>
                  <a:cs typeface="微软雅黑"/>
                </a:rPr>
                <a:t>快速试错、玩法简单、需要快速上线</a:t>
              </a:r>
            </a:p>
          </p:txBody>
        </p:sp>
      </p:grpSp>
      <p:grpSp>
        <p:nvGrpSpPr>
          <p:cNvPr id="108" name="组合 29"/>
          <p:cNvGrpSpPr/>
          <p:nvPr/>
        </p:nvGrpSpPr>
        <p:grpSpPr>
          <a:xfrm>
            <a:off x="428634" y="2735513"/>
            <a:ext cx="3703679" cy="1600750"/>
            <a:chOff x="474621" y="2299408"/>
            <a:chExt cx="3703679" cy="1600750"/>
          </a:xfrm>
        </p:grpSpPr>
        <p:sp>
          <p:nvSpPr>
            <p:cNvPr id="109" name="矩形 108"/>
            <p:cNvSpPr/>
            <p:nvPr/>
          </p:nvSpPr>
          <p:spPr>
            <a:xfrm>
              <a:off x="474621" y="2308785"/>
              <a:ext cx="3703679" cy="1591373"/>
            </a:xfrm>
            <a:prstGeom prst="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微软雅黑"/>
              </a:endParaRPr>
            </a:p>
          </p:txBody>
        </p:sp>
        <p:sp>
          <p:nvSpPr>
            <p:cNvPr id="110" name="文本框 109"/>
            <p:cNvSpPr txBox="1"/>
            <p:nvPr/>
          </p:nvSpPr>
          <p:spPr>
            <a:xfrm>
              <a:off x="474621" y="2299408"/>
              <a:ext cx="3703679"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ysClr val="windowText" lastClr="000000"/>
                  </a:solidFill>
                  <a:effectLst/>
                  <a:uLnTx/>
                  <a:uFillTx/>
                  <a:latin typeface="微软雅黑"/>
                  <a:ea typeface="微软雅黑"/>
                  <a:cs typeface="微软雅黑"/>
                </a:rPr>
                <a:t>以村淘二阶段物流需求为例，同类需求“运费险”的设计与实现，</a:t>
              </a:r>
              <a:r>
                <a:rPr kumimoji="0" lang="zh-CN" altLang="en-US" sz="1000" b="1" i="0" u="none" strike="noStrike" kern="0" cap="none" spc="0" normalizeH="0" baseline="0" noProof="0" dirty="0">
                  <a:ln>
                    <a:noFill/>
                  </a:ln>
                  <a:solidFill>
                    <a:srgbClr val="C00000"/>
                  </a:solidFill>
                  <a:effectLst/>
                  <a:uLnTx/>
                  <a:uFillTx/>
                  <a:latin typeface="微软雅黑"/>
                  <a:ea typeface="微软雅黑"/>
                  <a:cs typeface="微软雅黑"/>
                </a:rPr>
                <a:t>并未得到快速复用</a:t>
              </a:r>
            </a:p>
          </p:txBody>
        </p:sp>
      </p:grpSp>
      <p:sp>
        <p:nvSpPr>
          <p:cNvPr id="111" name="文本框 110"/>
          <p:cNvSpPr txBox="1"/>
          <p:nvPr/>
        </p:nvSpPr>
        <p:spPr>
          <a:xfrm>
            <a:off x="5645150" y="1871994"/>
            <a:ext cx="3193936" cy="523220"/>
          </a:xfrm>
          <a:prstGeom prst="rect">
            <a:avLst/>
          </a:prstGeom>
          <a:solidFill>
            <a:srgbClr val="4F81BD"/>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a:ea typeface="微软雅黑"/>
                <a:cs typeface="微软雅黑"/>
              </a:rPr>
              <a:t>平台准入约束过多，交易流程不可裁剪，新小业务的不能快速上线</a:t>
            </a:r>
          </a:p>
        </p:txBody>
      </p:sp>
      <p:sp>
        <p:nvSpPr>
          <p:cNvPr id="112" name="文本框 111"/>
          <p:cNvSpPr txBox="1"/>
          <p:nvPr/>
        </p:nvSpPr>
        <p:spPr>
          <a:xfrm>
            <a:off x="5646646" y="2789321"/>
            <a:ext cx="3198790" cy="523220"/>
          </a:xfrm>
          <a:prstGeom prst="rect">
            <a:avLst/>
          </a:prstGeom>
          <a:solidFill>
            <a:srgbClr val="4F81BD"/>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 lastClr="FFFFFF"/>
                </a:solidFill>
                <a:effectLst/>
                <a:uLnTx/>
                <a:uFillTx/>
                <a:latin typeface="微软雅黑"/>
                <a:ea typeface="微软雅黑"/>
                <a:cs typeface="微软雅黑"/>
              </a:rPr>
              <a:t>平台能力没有透出，可复用业务资产少，同类需求需几乎全新设计与开发</a:t>
            </a:r>
          </a:p>
        </p:txBody>
      </p:sp>
      <p:sp>
        <p:nvSpPr>
          <p:cNvPr id="113" name="矩形 112"/>
          <p:cNvSpPr/>
          <p:nvPr/>
        </p:nvSpPr>
        <p:spPr>
          <a:xfrm>
            <a:off x="545560" y="1282106"/>
            <a:ext cx="3092990" cy="1092607"/>
          </a:xfrm>
          <a:prstGeom prst="rect">
            <a:avLst/>
          </a:prstGeom>
        </p:spPr>
        <p:txBody>
          <a:bodyPr wrap="square">
            <a:spAutoFit/>
          </a:bodyPr>
          <a:lstStyle/>
          <a:p>
            <a:pPr marL="171450" indent="-171450">
              <a:lnSpc>
                <a:spcPct val="130000"/>
              </a:lnSpc>
              <a:buFont typeface="Arial"/>
              <a:buChar char="•"/>
            </a:pPr>
            <a:r>
              <a:rPr kumimoji="1" lang="zh-CN" altLang="en-US" sz="1000" dirty="0">
                <a:latin typeface="微软雅黑"/>
                <a:ea typeface="微软雅黑"/>
                <a:cs typeface="微软雅黑"/>
              </a:rPr>
              <a:t>需要对流程进行裁剪，增加自己的业务调用链路</a:t>
            </a:r>
            <a:endParaRPr kumimoji="1" lang="en-US" altLang="zh-CN" sz="1000" dirty="0">
              <a:latin typeface="微软雅黑"/>
              <a:ea typeface="微软雅黑"/>
              <a:cs typeface="微软雅黑"/>
            </a:endParaRPr>
          </a:p>
          <a:p>
            <a:pPr marL="171450" indent="-171450">
              <a:lnSpc>
                <a:spcPct val="130000"/>
              </a:lnSpc>
              <a:buFont typeface="Arial"/>
              <a:buChar char="•"/>
            </a:pPr>
            <a:r>
              <a:rPr kumimoji="1" lang="zh-CN" altLang="en-US" sz="1000" dirty="0">
                <a:latin typeface="微软雅黑"/>
                <a:ea typeface="微软雅黑"/>
                <a:cs typeface="微软雅黑"/>
              </a:rPr>
              <a:t>不需要走优惠</a:t>
            </a:r>
            <a:endParaRPr kumimoji="1" lang="en-US" altLang="zh-CN" sz="1000" dirty="0">
              <a:latin typeface="微软雅黑"/>
              <a:ea typeface="微软雅黑"/>
              <a:cs typeface="微软雅黑"/>
            </a:endParaRPr>
          </a:p>
          <a:p>
            <a:pPr marL="171450" indent="-171450">
              <a:lnSpc>
                <a:spcPct val="130000"/>
              </a:lnSpc>
              <a:buFont typeface="Arial"/>
              <a:buChar char="•"/>
            </a:pPr>
            <a:r>
              <a:rPr kumimoji="1" lang="zh-CN" altLang="en-US" sz="1000" dirty="0">
                <a:latin typeface="微软雅黑"/>
                <a:ea typeface="微软雅黑"/>
                <a:cs typeface="微软雅黑"/>
              </a:rPr>
              <a:t>也没有物流</a:t>
            </a:r>
            <a:endParaRPr kumimoji="1" lang="en-US" altLang="zh-CN" sz="1000" dirty="0">
              <a:latin typeface="微软雅黑"/>
              <a:ea typeface="微软雅黑"/>
              <a:cs typeface="微软雅黑"/>
            </a:endParaRPr>
          </a:p>
          <a:p>
            <a:pPr marL="171450" indent="-171450">
              <a:lnSpc>
                <a:spcPct val="130000"/>
              </a:lnSpc>
              <a:buFont typeface="Arial"/>
              <a:buChar char="•"/>
            </a:pPr>
            <a:r>
              <a:rPr kumimoji="1" lang="zh-CN" altLang="en-US" sz="1000" dirty="0">
                <a:latin typeface="微软雅黑"/>
                <a:ea typeface="微软雅黑"/>
                <a:cs typeface="微软雅黑"/>
              </a:rPr>
              <a:t>不需要使用淘金币、购物券等资产</a:t>
            </a:r>
            <a:endParaRPr kumimoji="1" lang="en-US" altLang="zh-CN" sz="1000" dirty="0">
              <a:latin typeface="微软雅黑"/>
              <a:ea typeface="微软雅黑"/>
              <a:cs typeface="微软雅黑"/>
            </a:endParaRPr>
          </a:p>
          <a:p>
            <a:pPr marL="171450" indent="-171450">
              <a:lnSpc>
                <a:spcPct val="130000"/>
              </a:lnSpc>
              <a:buFont typeface="Arial"/>
              <a:buChar char="•"/>
            </a:pPr>
            <a:r>
              <a:rPr kumimoji="1" lang="zh-CN" altLang="en-US" sz="1000" dirty="0">
                <a:latin typeface="微软雅黑"/>
                <a:ea typeface="微软雅黑"/>
                <a:cs typeface="微软雅黑"/>
              </a:rPr>
              <a:t>初期可能会试错，希望能有更加敏捷的发布</a:t>
            </a:r>
            <a:r>
              <a:rPr kumimoji="1" lang="en-US" altLang="zh-CN" sz="1000" dirty="0">
                <a:latin typeface="微软雅黑"/>
                <a:ea typeface="微软雅黑"/>
                <a:cs typeface="微软雅黑"/>
              </a:rPr>
              <a:t>……</a:t>
            </a:r>
          </a:p>
        </p:txBody>
      </p:sp>
      <p:sp>
        <p:nvSpPr>
          <p:cNvPr id="114" name="矩形 113"/>
          <p:cNvSpPr/>
          <p:nvPr/>
        </p:nvSpPr>
        <p:spPr>
          <a:xfrm>
            <a:off x="545560" y="3129086"/>
            <a:ext cx="3366040" cy="1092607"/>
          </a:xfrm>
          <a:prstGeom prst="rect">
            <a:avLst/>
          </a:prstGeom>
        </p:spPr>
        <p:txBody>
          <a:bodyPr wrap="square">
            <a:spAutoFit/>
          </a:bodyPr>
          <a:lstStyle/>
          <a:p>
            <a:pPr marL="171450" marR="0" lvl="0" indent="-171450" defTabSz="914400" eaLnBrk="1" fontAlgn="auto" latinLnBrk="0" hangingPunct="1">
              <a:lnSpc>
                <a:spcPct val="130000"/>
              </a:lnSpc>
              <a:spcBef>
                <a:spcPts val="0"/>
              </a:spcBef>
              <a:spcAft>
                <a:spcPts val="0"/>
              </a:spcAft>
              <a:buClrTx/>
              <a:buSzTx/>
              <a:buFont typeface="Arial"/>
              <a:buChar char="•"/>
              <a:tabLst/>
              <a:defRPr/>
            </a:pPr>
            <a:r>
              <a:rPr kumimoji="1" lang="zh-CN" altLang="en-US" sz="1000" b="0" i="0" u="none" strike="noStrike" kern="0" cap="none" spc="0" normalizeH="0" baseline="0" noProof="0" dirty="0">
                <a:ln>
                  <a:noFill/>
                </a:ln>
                <a:solidFill>
                  <a:sysClr val="windowText" lastClr="000000"/>
                </a:solidFill>
                <a:effectLst/>
                <a:uLnTx/>
                <a:uFillTx/>
                <a:latin typeface="微软雅黑"/>
                <a:ea typeface="微软雅黑"/>
                <a:cs typeface="微软雅黑"/>
              </a:rPr>
              <a:t>运费险具体改了哪些地方？（没人清楚，</a:t>
            </a:r>
            <a:r>
              <a:rPr kumimoji="1" lang="zh-CN" altLang="en-US" sz="1000" b="0" i="0" u="none" strike="noStrike" kern="0" cap="none" spc="0" normalizeH="0" baseline="0" noProof="0" dirty="0">
                <a:ln>
                  <a:noFill/>
                </a:ln>
                <a:solidFill>
                  <a:srgbClr val="C00000"/>
                </a:solidFill>
                <a:effectLst/>
                <a:uLnTx/>
                <a:uFillTx/>
                <a:latin typeface="微软雅黑"/>
                <a:ea typeface="微软雅黑"/>
                <a:cs typeface="微软雅黑"/>
              </a:rPr>
              <a:t>翻代码</a:t>
            </a:r>
            <a:r>
              <a:rPr kumimoji="1" lang="zh-CN" altLang="en-US" sz="1000" b="0" i="0" u="none" strike="noStrike" kern="0" cap="none" spc="0" normalizeH="0" baseline="0" noProof="0" dirty="0">
                <a:ln>
                  <a:noFill/>
                </a:ln>
                <a:solidFill>
                  <a:sysClr val="windowText" lastClr="000000"/>
                </a:solidFill>
                <a:effectLst/>
                <a:uLnTx/>
                <a:uFillTx/>
                <a:latin typeface="微软雅黑"/>
                <a:ea typeface="微软雅黑"/>
                <a:cs typeface="微软雅黑"/>
              </a:rPr>
              <a:t>）</a:t>
            </a:r>
            <a:endParaRPr kumimoji="1" lang="en-US" altLang="zh-CN" sz="1000" b="0" i="0" u="none" strike="noStrike" kern="0" cap="none" spc="0" normalizeH="0" baseline="0" noProof="0" dirty="0">
              <a:ln>
                <a:noFill/>
              </a:ln>
              <a:solidFill>
                <a:sysClr val="windowText" lastClr="000000"/>
              </a:solidFill>
              <a:effectLst/>
              <a:uLnTx/>
              <a:uFillTx/>
              <a:latin typeface="微软雅黑"/>
              <a:ea typeface="微软雅黑"/>
              <a:cs typeface="微软雅黑"/>
            </a:endParaRPr>
          </a:p>
          <a:p>
            <a:pPr marL="171450" marR="0" lvl="0" indent="-171450" defTabSz="914400" eaLnBrk="1" fontAlgn="auto" latinLnBrk="0" hangingPunct="1">
              <a:lnSpc>
                <a:spcPct val="130000"/>
              </a:lnSpc>
              <a:spcBef>
                <a:spcPts val="0"/>
              </a:spcBef>
              <a:spcAft>
                <a:spcPts val="0"/>
              </a:spcAft>
              <a:buClrTx/>
              <a:buSzTx/>
              <a:buFont typeface="Arial"/>
              <a:buChar char="•"/>
              <a:tabLst/>
              <a:defRPr/>
            </a:pPr>
            <a:r>
              <a:rPr kumimoji="1" lang="zh-CN" altLang="en-US" sz="1000" b="0" i="0" u="none" strike="noStrike" kern="0" cap="none" spc="0" normalizeH="0" baseline="0" noProof="0" dirty="0">
                <a:ln>
                  <a:noFill/>
                </a:ln>
                <a:solidFill>
                  <a:sysClr val="windowText" lastClr="000000"/>
                </a:solidFill>
                <a:effectLst/>
                <a:uLnTx/>
                <a:uFillTx/>
                <a:latin typeface="微软雅黑"/>
                <a:ea typeface="微软雅黑"/>
                <a:cs typeface="微软雅黑"/>
              </a:rPr>
              <a:t>运费险的服务单是在哪实现的？（找了半天，在另外一个二方库中）</a:t>
            </a:r>
            <a:endParaRPr kumimoji="1" lang="en-US" altLang="zh-CN" sz="1000" b="0" i="0" u="none" strike="noStrike" kern="0" cap="none" spc="0" normalizeH="0" baseline="0" noProof="0" dirty="0">
              <a:ln>
                <a:noFill/>
              </a:ln>
              <a:solidFill>
                <a:sysClr val="windowText" lastClr="000000"/>
              </a:solidFill>
              <a:effectLst/>
              <a:uLnTx/>
              <a:uFillTx/>
              <a:latin typeface="微软雅黑"/>
              <a:ea typeface="微软雅黑"/>
              <a:cs typeface="微软雅黑"/>
            </a:endParaRPr>
          </a:p>
          <a:p>
            <a:pPr marL="171450" marR="0" lvl="0" indent="-171450" defTabSz="914400" eaLnBrk="1" fontAlgn="auto" latinLnBrk="0" hangingPunct="1">
              <a:lnSpc>
                <a:spcPct val="130000"/>
              </a:lnSpc>
              <a:spcBef>
                <a:spcPts val="0"/>
              </a:spcBef>
              <a:spcAft>
                <a:spcPts val="0"/>
              </a:spcAft>
              <a:buClrTx/>
              <a:buSzTx/>
              <a:buFont typeface="Arial"/>
              <a:buChar char="•"/>
              <a:tabLst/>
              <a:defRPr/>
            </a:pPr>
            <a:r>
              <a:rPr kumimoji="1" lang="zh-CN" altLang="en-US" sz="1000" b="0" i="0" u="none" strike="noStrike" kern="0" cap="none" spc="0" normalizeH="0" baseline="0" noProof="0" dirty="0">
                <a:ln>
                  <a:noFill/>
                </a:ln>
                <a:solidFill>
                  <a:sysClr val="windowText" lastClr="000000"/>
                </a:solidFill>
                <a:effectLst/>
                <a:uLnTx/>
                <a:uFillTx/>
                <a:latin typeface="微软雅黑"/>
                <a:ea typeface="微软雅黑"/>
                <a:cs typeface="微软雅黑"/>
              </a:rPr>
              <a:t>运费险的组合支付是怎么做的？（走了弯路）</a:t>
            </a:r>
            <a:endParaRPr kumimoji="1" lang="en-US" altLang="zh-CN" sz="1000" b="0" i="0" u="none" strike="noStrike" kern="0" cap="none" spc="0" normalizeH="0" baseline="0" noProof="0" dirty="0">
              <a:ln>
                <a:noFill/>
              </a:ln>
              <a:solidFill>
                <a:sysClr val="windowText" lastClr="000000"/>
              </a:solidFill>
              <a:effectLst/>
              <a:uLnTx/>
              <a:uFillTx/>
              <a:latin typeface="微软雅黑"/>
              <a:ea typeface="微软雅黑"/>
              <a:cs typeface="微软雅黑"/>
            </a:endParaRPr>
          </a:p>
          <a:p>
            <a:pPr marL="171450" marR="0" lvl="0" indent="-171450" defTabSz="914400" eaLnBrk="1" fontAlgn="auto" latinLnBrk="0" hangingPunct="1">
              <a:lnSpc>
                <a:spcPct val="130000"/>
              </a:lnSpc>
              <a:spcBef>
                <a:spcPts val="0"/>
              </a:spcBef>
              <a:spcAft>
                <a:spcPts val="0"/>
              </a:spcAft>
              <a:buClrTx/>
              <a:buSzTx/>
              <a:buFont typeface="Arial"/>
              <a:buChar char="•"/>
              <a:tabLst/>
              <a:defRPr/>
            </a:pPr>
            <a:r>
              <a:rPr kumimoji="1" lang="zh-CN" altLang="en-US" sz="1000" b="0" i="0" u="none" strike="noStrike" kern="0" cap="none" spc="0" normalizeH="0" baseline="0" noProof="0" dirty="0">
                <a:ln>
                  <a:noFill/>
                </a:ln>
                <a:solidFill>
                  <a:sysClr val="windowText" lastClr="000000"/>
                </a:solidFill>
                <a:effectLst/>
                <a:uLnTx/>
                <a:uFillTx/>
                <a:latin typeface="微软雅黑"/>
                <a:ea typeface="微软雅黑"/>
                <a:cs typeface="微软雅黑"/>
              </a:rPr>
              <a:t>爬坑，运费险遇到的坑，二阶段物流基本也爬了</a:t>
            </a:r>
            <a:endParaRPr kumimoji="1" lang="en-US" altLang="zh-CN" sz="1000" b="0" i="0" u="none" strike="noStrike" kern="0" cap="none" spc="0" normalizeH="0" baseline="0" noProof="0" dirty="0">
              <a:ln>
                <a:noFill/>
              </a:ln>
              <a:solidFill>
                <a:sysClr val="windowText" lastClr="000000"/>
              </a:solidFill>
              <a:effectLst/>
              <a:uLnTx/>
              <a:uFillTx/>
              <a:latin typeface="微软雅黑"/>
              <a:ea typeface="微软雅黑"/>
              <a:cs typeface="微软雅黑"/>
            </a:endParaRPr>
          </a:p>
        </p:txBody>
      </p:sp>
      <p:sp>
        <p:nvSpPr>
          <p:cNvPr name="文本框 112" id="115"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27288263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1"/>
          <p:cNvSpPr txBox="1">
            <a:spLocks/>
          </p:cNvSpPr>
          <p:nvPr/>
        </p:nvSpPr>
        <p:spPr>
          <a:xfrm>
            <a:off x="1331640" y="151972"/>
            <a:ext cx="5623560" cy="5295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j-cs"/>
            </a:endParaRPr>
          </a:p>
        </p:txBody>
      </p:sp>
      <p:sp>
        <p:nvSpPr>
          <p:cNvPr id="52" name="矩形 51"/>
          <p:cNvSpPr/>
          <p:nvPr/>
        </p:nvSpPr>
        <p:spPr>
          <a:xfrm>
            <a:off x="450574" y="226150"/>
            <a:ext cx="8636276"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规划点一：在交易下单、履行两个领域进一步加强业务“四可”建设</a:t>
            </a:r>
            <a:endParaRPr kumimoji="1" lang="en-US" altLang="zh-CN" sz="1800" b="1"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endParaRPr>
          </a:p>
        </p:txBody>
      </p:sp>
      <p:grpSp>
        <p:nvGrpSpPr>
          <p:cNvPr id="53" name="组合 127"/>
          <p:cNvGrpSpPr/>
          <p:nvPr/>
        </p:nvGrpSpPr>
        <p:grpSpPr>
          <a:xfrm>
            <a:off x="186151" y="234407"/>
            <a:ext cx="264423" cy="418678"/>
            <a:chOff x="4677714" y="3025526"/>
            <a:chExt cx="264423" cy="504056"/>
          </a:xfrm>
        </p:grpSpPr>
        <p:cxnSp>
          <p:nvCxnSpPr>
            <p:cNvPr id="54" name="直接连接符 128"/>
            <p:cNvCxnSpPr/>
            <p:nvPr/>
          </p:nvCxnSpPr>
          <p:spPr>
            <a:xfrm>
              <a:off x="4942137" y="3025526"/>
              <a:ext cx="0" cy="50405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直接连接符 129"/>
            <p:cNvCxnSpPr/>
            <p:nvPr/>
          </p:nvCxnSpPr>
          <p:spPr>
            <a:xfrm>
              <a:off x="4802990" y="3025874"/>
              <a:ext cx="0" cy="36004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130"/>
            <p:cNvCxnSpPr/>
            <p:nvPr/>
          </p:nvCxnSpPr>
          <p:spPr>
            <a:xfrm>
              <a:off x="4677714" y="3028255"/>
              <a:ext cx="0" cy="18002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16" name="圆角矩形 15"/>
          <p:cNvSpPr/>
          <p:nvPr/>
        </p:nvSpPr>
        <p:spPr>
          <a:xfrm>
            <a:off x="3357229" y="3534083"/>
            <a:ext cx="2448000" cy="1368000"/>
          </a:xfrm>
          <a:prstGeom prst="roundRect">
            <a:avLst>
              <a:gd name="adj" fmla="val 6584"/>
            </a:avLst>
          </a:prstGeom>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rPr>
              <a:t>共享业务运营平台</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872" y="3727447"/>
            <a:ext cx="540000" cy="540000"/>
          </a:xfrm>
          <a:prstGeom prst="rect">
            <a:avLst/>
          </a:prstGeom>
          <a:effectLst>
            <a:outerShdw blurRad="50800" dist="38100" dir="2700000" algn="tl" rotWithShape="0">
              <a:prstClr val="black">
                <a:alpha val="40000"/>
              </a:prstClr>
            </a:outerShdw>
          </a:effectLst>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984" y="2719335"/>
            <a:ext cx="540000" cy="540000"/>
          </a:xfrm>
          <a:prstGeom prst="rect">
            <a:avLst/>
          </a:prstGeom>
          <a:effectLst>
            <a:outerShdw blurRad="50800" dist="38100" dir="2700000" algn="tl" rotWithShape="0">
              <a:prstClr val="black">
                <a:alpha val="40000"/>
              </a:prstClr>
            </a:outerShdw>
          </a:effectLst>
        </p:spPr>
      </p:pic>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202" y="2309795"/>
            <a:ext cx="530046" cy="540000"/>
          </a:xfrm>
          <a:prstGeom prst="rect">
            <a:avLst/>
          </a:prstGeom>
          <a:effectLst>
            <a:outerShdw blurRad="50800" dist="38100" dir="2700000" algn="tl" rotWithShape="0">
              <a:prstClr val="black">
                <a:alpha val="40000"/>
              </a:prstClr>
            </a:outerShdw>
          </a:effectLst>
        </p:spPr>
      </p:pic>
      <p:sp>
        <p:nvSpPr>
          <p:cNvPr id="20" name="文本框 19"/>
          <p:cNvSpPr txBox="1"/>
          <p:nvPr/>
        </p:nvSpPr>
        <p:spPr>
          <a:xfrm>
            <a:off x="1505800" y="4195439"/>
            <a:ext cx="748923" cy="43088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业务分析</a:t>
            </a:r>
            <a:endParaRPr kumimoji="0" lang="en-US" altLang="zh-CN"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人员</a:t>
            </a:r>
          </a:p>
        </p:txBody>
      </p:sp>
      <p:sp>
        <p:nvSpPr>
          <p:cNvPr id="21" name="文本框 20"/>
          <p:cNvSpPr txBox="1"/>
          <p:nvPr/>
        </p:nvSpPr>
        <p:spPr>
          <a:xfrm>
            <a:off x="2513912" y="3187327"/>
            <a:ext cx="748923" cy="43088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系统开发</a:t>
            </a:r>
            <a:endParaRPr kumimoji="0" lang="en-US" altLang="zh-CN"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人员</a:t>
            </a:r>
          </a:p>
        </p:txBody>
      </p:sp>
      <p:sp>
        <p:nvSpPr>
          <p:cNvPr id="22" name="文本框 21"/>
          <p:cNvSpPr txBox="1"/>
          <p:nvPr/>
        </p:nvSpPr>
        <p:spPr>
          <a:xfrm>
            <a:off x="4947146" y="2804209"/>
            <a:ext cx="73511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运营人员</a:t>
            </a: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304" y="2755279"/>
            <a:ext cx="540000" cy="540000"/>
          </a:xfrm>
          <a:prstGeom prst="rect">
            <a:avLst/>
          </a:prstGeom>
          <a:effectLst>
            <a:outerShdw blurRad="50800" dist="38100" dir="2700000" algn="tl" rotWithShape="0">
              <a:prstClr val="black">
                <a:alpha val="40000"/>
              </a:prstClr>
            </a:outerShdw>
          </a:effectLst>
        </p:spPr>
      </p:pic>
      <p:sp>
        <p:nvSpPr>
          <p:cNvPr id="24" name="文本框 23"/>
          <p:cNvSpPr txBox="1"/>
          <p:nvPr/>
        </p:nvSpPr>
        <p:spPr>
          <a:xfrm>
            <a:off x="5970296" y="3259335"/>
            <a:ext cx="748923"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业务主管</a:t>
            </a:r>
          </a:p>
        </p:txBody>
      </p:sp>
      <p:pic>
        <p:nvPicPr>
          <p:cNvPr id="25" name="图片 24"/>
          <p:cNvPicPr>
            <a:picLocks noChangeAspect="1"/>
          </p:cNvPicPr>
          <p:nvPr/>
        </p:nvPicPr>
        <p:blipFill>
          <a:blip r:embed="rId4"/>
          <a:stretch>
            <a:fillRect/>
          </a:stretch>
        </p:blipFill>
        <p:spPr>
          <a:xfrm>
            <a:off x="506747" y="3787370"/>
            <a:ext cx="1059775" cy="720000"/>
          </a:xfrm>
          <a:prstGeom prst="rect">
            <a:avLst/>
          </a:prstGeom>
        </p:spPr>
      </p:pic>
      <p:pic>
        <p:nvPicPr>
          <p:cNvPr id="26" name="图片 25"/>
          <p:cNvPicPr>
            <a:picLocks noChangeAspect="1"/>
          </p:cNvPicPr>
          <p:nvPr/>
        </p:nvPicPr>
        <p:blipFill>
          <a:blip r:embed="rId5"/>
          <a:stretch>
            <a:fillRect/>
          </a:stretch>
        </p:blipFill>
        <p:spPr>
          <a:xfrm>
            <a:off x="1589534" y="2573898"/>
            <a:ext cx="950400" cy="720000"/>
          </a:xfrm>
          <a:prstGeom prst="rect">
            <a:avLst/>
          </a:prstGeom>
        </p:spPr>
      </p:pic>
      <p:pic>
        <p:nvPicPr>
          <p:cNvPr id="27" name="图片 26"/>
          <p:cNvPicPr>
            <a:picLocks noChangeAspect="1"/>
          </p:cNvPicPr>
          <p:nvPr/>
        </p:nvPicPr>
        <p:blipFill>
          <a:blip r:embed="rId6"/>
          <a:stretch>
            <a:fillRect/>
          </a:stretch>
        </p:blipFill>
        <p:spPr>
          <a:xfrm>
            <a:off x="6659933" y="2539335"/>
            <a:ext cx="1413818" cy="720000"/>
          </a:xfrm>
          <a:prstGeom prst="rect">
            <a:avLst/>
          </a:prstGeom>
        </p:spPr>
      </p:pic>
      <p:pic>
        <p:nvPicPr>
          <p:cNvPr id="28" name="图片 27"/>
          <p:cNvPicPr>
            <a:picLocks noChangeAspect="1"/>
          </p:cNvPicPr>
          <p:nvPr/>
        </p:nvPicPr>
        <p:blipFill>
          <a:blip r:embed="rId7"/>
          <a:stretch>
            <a:fillRect/>
          </a:stretch>
        </p:blipFill>
        <p:spPr>
          <a:xfrm>
            <a:off x="3878228" y="2066013"/>
            <a:ext cx="1155964" cy="720000"/>
          </a:xfrm>
          <a:prstGeom prst="rect">
            <a:avLst/>
          </a:prstGeom>
        </p:spPr>
      </p:pic>
      <p:sp>
        <p:nvSpPr>
          <p:cNvPr id="29" name="文本框 28"/>
          <p:cNvSpPr txBox="1"/>
          <p:nvPr/>
        </p:nvSpPr>
        <p:spPr>
          <a:xfrm>
            <a:off x="405692" y="4509893"/>
            <a:ext cx="1172116"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业务建模与分析</a:t>
            </a:r>
          </a:p>
        </p:txBody>
      </p:sp>
      <p:sp>
        <p:nvSpPr>
          <p:cNvPr id="30" name="文本框 29"/>
          <p:cNvSpPr txBox="1"/>
          <p:nvPr/>
        </p:nvSpPr>
        <p:spPr>
          <a:xfrm>
            <a:off x="1485812" y="3310461"/>
            <a:ext cx="1172116"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业务规则编辑器</a:t>
            </a:r>
          </a:p>
        </p:txBody>
      </p:sp>
      <p:sp>
        <p:nvSpPr>
          <p:cNvPr id="31" name="文本框 30"/>
          <p:cNvSpPr txBox="1"/>
          <p:nvPr/>
        </p:nvSpPr>
        <p:spPr>
          <a:xfrm>
            <a:off x="6753108" y="3251244"/>
            <a:ext cx="1449436"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业务监控</a:t>
            </a:r>
            <a:r>
              <a:rPr kumimoji="0" lang="en-US" altLang="zh-CN"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Dashboard</a:t>
            </a:r>
            <a:endPar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32" name="文本框 31"/>
          <p:cNvSpPr txBox="1"/>
          <p:nvPr/>
        </p:nvSpPr>
        <p:spPr>
          <a:xfrm>
            <a:off x="3825268" y="2794391"/>
            <a:ext cx="1172116"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业务运营控制台</a:t>
            </a: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1573" y="3786019"/>
            <a:ext cx="540000" cy="540000"/>
          </a:xfrm>
          <a:prstGeom prst="rect">
            <a:avLst/>
          </a:prstGeom>
          <a:effectLst>
            <a:outerShdw blurRad="50800" dist="38100" dir="2700000" algn="tl" rotWithShape="0">
              <a:prstClr val="black">
                <a:alpha val="40000"/>
              </a:prstClr>
            </a:outerShdw>
          </a:effectLst>
        </p:spPr>
      </p:pic>
      <p:sp>
        <p:nvSpPr>
          <p:cNvPr id="34" name="文本框 33"/>
          <p:cNvSpPr txBox="1"/>
          <p:nvPr/>
        </p:nvSpPr>
        <p:spPr>
          <a:xfrm>
            <a:off x="6949565" y="4280433"/>
            <a:ext cx="748923"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质量人员</a:t>
            </a:r>
          </a:p>
        </p:txBody>
      </p:sp>
      <p:pic>
        <p:nvPicPr>
          <p:cNvPr id="35" name="图片 34"/>
          <p:cNvPicPr>
            <a:picLocks noChangeAspect="1"/>
          </p:cNvPicPr>
          <p:nvPr/>
        </p:nvPicPr>
        <p:blipFill>
          <a:blip r:embed="rId7"/>
          <a:stretch>
            <a:fillRect/>
          </a:stretch>
        </p:blipFill>
        <p:spPr>
          <a:xfrm>
            <a:off x="7649937" y="3828767"/>
            <a:ext cx="1155964" cy="720000"/>
          </a:xfrm>
          <a:prstGeom prst="rect">
            <a:avLst/>
          </a:prstGeom>
        </p:spPr>
      </p:pic>
      <p:sp>
        <p:nvSpPr>
          <p:cNvPr id="36" name="文本框 35"/>
          <p:cNvSpPr txBox="1"/>
          <p:nvPr/>
        </p:nvSpPr>
        <p:spPr>
          <a:xfrm>
            <a:off x="7725713" y="4569630"/>
            <a:ext cx="889987"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度量和评估</a:t>
            </a:r>
          </a:p>
        </p:txBody>
      </p:sp>
      <p:sp>
        <p:nvSpPr>
          <p:cNvPr id="37" name="圆角矩形 36"/>
          <p:cNvSpPr/>
          <p:nvPr/>
        </p:nvSpPr>
        <p:spPr>
          <a:xfrm>
            <a:off x="3461293" y="3833997"/>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业务模型管理</a:t>
            </a:r>
          </a:p>
        </p:txBody>
      </p:sp>
      <p:sp>
        <p:nvSpPr>
          <p:cNvPr id="38" name="圆角矩形 37"/>
          <p:cNvSpPr/>
          <p:nvPr/>
        </p:nvSpPr>
        <p:spPr>
          <a:xfrm>
            <a:off x="4653493" y="3842725"/>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业务开发框架</a:t>
            </a:r>
          </a:p>
        </p:txBody>
      </p:sp>
      <p:sp>
        <p:nvSpPr>
          <p:cNvPr id="39" name="圆角矩形 38"/>
          <p:cNvSpPr/>
          <p:nvPr/>
        </p:nvSpPr>
        <p:spPr>
          <a:xfrm>
            <a:off x="3454054" y="4183214"/>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业务运行平台</a:t>
            </a:r>
          </a:p>
        </p:txBody>
      </p:sp>
      <p:sp>
        <p:nvSpPr>
          <p:cNvPr id="40" name="圆角矩形 39"/>
          <p:cNvSpPr/>
          <p:nvPr/>
        </p:nvSpPr>
        <p:spPr>
          <a:xfrm>
            <a:off x="4653493" y="4530860"/>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监控与管理工具</a:t>
            </a:r>
          </a:p>
        </p:txBody>
      </p:sp>
      <p:sp>
        <p:nvSpPr>
          <p:cNvPr id="41" name="圆角矩形 40"/>
          <p:cNvSpPr/>
          <p:nvPr/>
        </p:nvSpPr>
        <p:spPr>
          <a:xfrm>
            <a:off x="3459234" y="4530860"/>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报告与分析工具</a:t>
            </a:r>
          </a:p>
        </p:txBody>
      </p:sp>
      <p:sp>
        <p:nvSpPr>
          <p:cNvPr id="42" name="圆角矩形 41"/>
          <p:cNvSpPr/>
          <p:nvPr/>
        </p:nvSpPr>
        <p:spPr>
          <a:xfrm>
            <a:off x="4653493" y="4170820"/>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业务资产库</a:t>
            </a:r>
          </a:p>
        </p:txBody>
      </p:sp>
      <p:sp>
        <p:nvSpPr>
          <p:cNvPr id="43" name="文本框 42"/>
          <p:cNvSpPr txBox="1"/>
          <p:nvPr/>
        </p:nvSpPr>
        <p:spPr>
          <a:xfrm>
            <a:off x="2222685" y="4339455"/>
            <a:ext cx="723275"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业务架构</a:t>
            </a:r>
          </a:p>
        </p:txBody>
      </p:sp>
      <p:sp>
        <p:nvSpPr>
          <p:cNvPr id="45" name="文本框 44"/>
          <p:cNvSpPr txBox="1"/>
          <p:nvPr/>
        </p:nvSpPr>
        <p:spPr>
          <a:xfrm>
            <a:off x="2654733" y="3653491"/>
            <a:ext cx="723275"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业务建模</a:t>
            </a:r>
          </a:p>
        </p:txBody>
      </p:sp>
      <p:sp>
        <p:nvSpPr>
          <p:cNvPr id="46" name="文本框 45"/>
          <p:cNvSpPr txBox="1"/>
          <p:nvPr/>
        </p:nvSpPr>
        <p:spPr>
          <a:xfrm>
            <a:off x="3456185" y="3149435"/>
            <a:ext cx="857927" cy="25391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集成与开发</a:t>
            </a:r>
          </a:p>
        </p:txBody>
      </p:sp>
      <p:sp>
        <p:nvSpPr>
          <p:cNvPr id="47" name="文本框 46"/>
          <p:cNvSpPr txBox="1"/>
          <p:nvPr/>
        </p:nvSpPr>
        <p:spPr>
          <a:xfrm>
            <a:off x="5898288" y="3653491"/>
            <a:ext cx="857927" cy="25391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管理和监视</a:t>
            </a:r>
          </a:p>
        </p:txBody>
      </p:sp>
      <p:sp>
        <p:nvSpPr>
          <p:cNvPr id="48" name="文本框 47"/>
          <p:cNvSpPr txBox="1"/>
          <p:nvPr/>
        </p:nvSpPr>
        <p:spPr>
          <a:xfrm>
            <a:off x="6327141" y="4267447"/>
            <a:ext cx="723275"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度量分析</a:t>
            </a:r>
            <a:endParaRPr kumimoji="0" lang="en-US" altLang="zh-CN"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持续改进</a:t>
            </a:r>
            <a:endParaRPr kumimoji="0" lang="en-US" altLang="zh-CN"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49" name="文本框 48"/>
          <p:cNvSpPr txBox="1"/>
          <p:nvPr/>
        </p:nvSpPr>
        <p:spPr>
          <a:xfrm>
            <a:off x="4814972" y="3149435"/>
            <a:ext cx="723276" cy="25391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实施部署</a:t>
            </a:r>
          </a:p>
        </p:txBody>
      </p:sp>
      <p:sp>
        <p:nvSpPr>
          <p:cNvPr id="50" name="矩形 49"/>
          <p:cNvSpPr/>
          <p:nvPr/>
        </p:nvSpPr>
        <p:spPr>
          <a:xfrm>
            <a:off x="747005" y="697861"/>
            <a:ext cx="90281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业务可视</a:t>
            </a:r>
            <a:endParaRPr kumimoji="0" lang="zh-CN" altLang="en-US" sz="1400" b="0"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endParaRPr>
          </a:p>
        </p:txBody>
      </p:sp>
      <p:cxnSp>
        <p:nvCxnSpPr>
          <p:cNvPr id="51" name="直接连接符 50"/>
          <p:cNvCxnSpPr/>
          <p:nvPr/>
        </p:nvCxnSpPr>
        <p:spPr>
          <a:xfrm>
            <a:off x="137648" y="985893"/>
            <a:ext cx="8856984" cy="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57" name="直接连接符 56"/>
          <p:cNvCxnSpPr/>
          <p:nvPr/>
        </p:nvCxnSpPr>
        <p:spPr>
          <a:xfrm>
            <a:off x="2369896" y="769869"/>
            <a:ext cx="0" cy="1620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58" name="直接连接符 57"/>
          <p:cNvCxnSpPr/>
          <p:nvPr/>
        </p:nvCxnSpPr>
        <p:spPr>
          <a:xfrm>
            <a:off x="4653493" y="773898"/>
            <a:ext cx="0" cy="1080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59" name="直接连接符 58"/>
          <p:cNvCxnSpPr/>
          <p:nvPr/>
        </p:nvCxnSpPr>
        <p:spPr>
          <a:xfrm>
            <a:off x="6906400" y="769869"/>
            <a:ext cx="0" cy="1620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sp>
        <p:nvSpPr>
          <p:cNvPr id="60" name="矩形 59"/>
          <p:cNvSpPr/>
          <p:nvPr/>
        </p:nvSpPr>
        <p:spPr>
          <a:xfrm>
            <a:off x="3089976" y="697861"/>
            <a:ext cx="90281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业务可管</a:t>
            </a:r>
            <a:endParaRPr kumimoji="0" lang="zh-CN" altLang="en-US" sz="1400" b="0"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endParaRPr>
          </a:p>
        </p:txBody>
      </p:sp>
      <p:sp>
        <p:nvSpPr>
          <p:cNvPr id="61" name="矩形 60"/>
          <p:cNvSpPr/>
          <p:nvPr/>
        </p:nvSpPr>
        <p:spPr>
          <a:xfrm>
            <a:off x="5322224" y="697861"/>
            <a:ext cx="90281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业务可控</a:t>
            </a:r>
            <a:endParaRPr kumimoji="0" lang="zh-CN" altLang="en-US" sz="1400" b="0"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endParaRPr>
          </a:p>
        </p:txBody>
      </p:sp>
      <p:sp>
        <p:nvSpPr>
          <p:cNvPr id="62" name="矩形 61"/>
          <p:cNvSpPr/>
          <p:nvPr/>
        </p:nvSpPr>
        <p:spPr>
          <a:xfrm>
            <a:off x="7554472" y="697861"/>
            <a:ext cx="90281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业务可优</a:t>
            </a:r>
            <a:endParaRPr kumimoji="0" lang="zh-CN" altLang="en-US" sz="1400" b="0"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endParaRPr>
          </a:p>
        </p:txBody>
      </p:sp>
      <p:sp>
        <p:nvSpPr>
          <p:cNvPr id="63" name="文本框 62"/>
          <p:cNvSpPr txBox="1"/>
          <p:nvPr/>
        </p:nvSpPr>
        <p:spPr>
          <a:xfrm>
            <a:off x="101425" y="1170325"/>
            <a:ext cx="2252906" cy="1255728"/>
          </a:xfrm>
          <a:prstGeom prst="rect">
            <a:avLst/>
          </a:prstGeom>
          <a:noFill/>
        </p:spPr>
        <p:txBody>
          <a:bodyPr wrap="square" rtlCol="0">
            <a:spAutoFit/>
          </a:bodyPr>
          <a:lstStyle/>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业务需求可视：</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需求模型可视、</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E2E</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状态可视、历史可追溯</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业务定义可视：</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业务分层定义、业务数据定义、业务规则定义</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业务运营结果可视：</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SLA/KPI</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定义，运营状态和结果可视</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文本框 63"/>
          <p:cNvSpPr txBox="1"/>
          <p:nvPr/>
        </p:nvSpPr>
        <p:spPr>
          <a:xfrm>
            <a:off x="2369895" y="1126075"/>
            <a:ext cx="2237341" cy="867930"/>
          </a:xfrm>
          <a:prstGeom prst="rect">
            <a:avLst/>
          </a:prstGeom>
          <a:noFill/>
        </p:spPr>
        <p:txBody>
          <a:bodyPr wrap="square" rtlCol="0">
            <a:spAutoFit/>
          </a:bodyPr>
          <a:lstStyle/>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业务需求可结构化录入、跟踪；</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业务可在线配置、定义；</a:t>
            </a:r>
            <a:endParaRPr kumimoji="0" lang="en-US" altLang="zh-CN"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业务运营</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SLA</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可配置（可与</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BI</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联动、集成）；</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5" name="文本框 64"/>
          <p:cNvSpPr txBox="1"/>
          <p:nvPr/>
        </p:nvSpPr>
        <p:spPr>
          <a:xfrm>
            <a:off x="4653493" y="1126075"/>
            <a:ext cx="2252907" cy="867930"/>
          </a:xfrm>
          <a:prstGeom prst="rect">
            <a:avLst/>
          </a:prstGeom>
          <a:noFill/>
        </p:spPr>
        <p:txBody>
          <a:bodyPr wrap="square" rtlCol="0">
            <a:spAutoFit/>
          </a:bodyPr>
          <a:lstStyle/>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基于业务的</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QoS</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保障（如流控）</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面向业务的快速部署、发布</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业务测试用例与数据一体化集成</a:t>
            </a:r>
            <a:endParaRPr kumimoji="0" lang="en-US" altLang="zh-CN"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业务维度的运行监控</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6" name="文本框 65"/>
          <p:cNvSpPr txBox="1"/>
          <p:nvPr/>
        </p:nvSpPr>
        <p:spPr>
          <a:xfrm>
            <a:off x="6890832" y="1103950"/>
            <a:ext cx="2111200" cy="674031"/>
          </a:xfrm>
          <a:prstGeom prst="rect">
            <a:avLst/>
          </a:prstGeom>
          <a:noFill/>
        </p:spPr>
        <p:txBody>
          <a:bodyPr wrap="square" rtlCol="0">
            <a:spAutoFit/>
          </a:bodyPr>
          <a:lstStyle/>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业务运营</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SLA</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管理，关键短板、路径可分析：</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业务仿真模拟与优化</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name="文本框 66" id="67" hidden="true"/>
          <p:cNvSpPr txBox="true"/>
          <p:nvPr/>
        </p:nvSpPr>
        <p:spPr>
          <a:xfrm>
            <a:off x="-300000" y="0"/>
            <a:ext cx="0" cy="0"/>
          </a:xfrm>
          <a:prstGeom prst="rect">
            <a:avLst/>
          </a:prstGeom>
          <a:solidFill>
            <a:srgbClr val="FFFFFF"/>
          </a:solidFill>
        </p:spPr>
        <p:txBody>
          <a:bodyPr anchor="t" rtlCol="false"/>
          <a:lstStyle/>
          <a:p>
            <a:pPr algn="l"/>
            <a:r>
              <a:t/>
            </a:r>
            <a:endParaRPr lang="en-US" sz="1100"/>
          </a:p>
          <a:p>
            <a:pPr>
              <a:buClr>
                <a:srgbClr val="FFFFFF"/>
              </a:buClr>
            </a:pPr>
            <a:r>
              <a:rPr lang="en-US">
                <a:solidFill>
                  <a:srgbClr val="FFFFFF"/>
                </a:solidFill>
              </a:rPr>
              <a:t>BBAAD9C20180234D78A0072836F0B6E062B9B20610168B20AFD9813BB1E32B59DB44BA38C1633B0822692708C84606EB88F9212A91D08BF11BBFC249735E20DE24F7F9AD9A25E6C734C229476F4249941E40E0C774495233B88681970162DCB8DBF6229FBE3</a:t>
            </a:r>
          </a:p>
        </p:txBody>
      </p:sp>
    </p:spTree>
    <p:extLst>
      <p:ext uri="{BB962C8B-B14F-4D97-AF65-F5344CB8AC3E}">
        <p14:creationId xmlns:p14="http://schemas.microsoft.com/office/powerpoint/2010/main" val="422728617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1.png"/></Relationships>
</file>

<file path=ppt/theme/_rels/theme3.xml.rels><?xml version="1.0" encoding="UTF-8" standalone="yes"?>
<Relationships xmlns="http://schemas.openxmlformats.org/package/2006/relationships"><Relationship Id="rId1" Type="http://schemas.openxmlformats.org/officeDocument/2006/relationships/image" Target="../media/image11.png"/></Relationships>
</file>

<file path=ppt/theme/_rels/theme4.xml.rels><?xml version="1.0" encoding="UTF-8" standalone="yes"?>
<Relationships xmlns="http://schemas.openxmlformats.org/package/2006/relationships"><Relationship Id="rId1" Type="http://schemas.openxmlformats.org/officeDocument/2006/relationships/image" Target="../media/image11.png"/></Relationships>
</file>

<file path=ppt/theme/_rels/theme5.xml.rels><?xml version="1.0" encoding="UTF-8" standalone="yes"?>
<Relationships xmlns="http://schemas.openxmlformats.org/package/2006/relationships"><Relationship Id="rId1" Type="http://schemas.openxmlformats.org/officeDocument/2006/relationships/image" Target="../media/image11.png"/></Relationships>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Autofit/>
      </a:bodyPr>
      <a:lstStyle>
        <a:defPPr marL="0" indent="0">
          <a:buNone/>
          <a:defRPr sz="1400" dirty="0">
            <a:solidFill>
              <a:srgbClr val="000000">
                <a:lumMod val="65000"/>
                <a:lumOff val="35000"/>
              </a:srgbClr>
            </a:solidFill>
            <a:latin typeface="Microsoft YaHei"/>
            <a:ea typeface="Microsoft YaHei"/>
            <a:cs typeface="Microsoft YaHei"/>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101600" tIns="101600" rIns="101600" bIns="101600" numCol="1" spcCol="38100" rtlCol="0" fromWordArt="0" anchor="ctr" anchorCtr="0" forceAA="0" compatLnSpc="1">
        <a:prstTxWarp prst="textNoShape">
          <a:avLst/>
        </a:prstTxWarp>
        <a:noAutofit/>
      </a:bodyPr>
      <a:lstStyle>
        <a:defPPr defTabSz="1650958">
          <a:defRPr sz="4000" dirty="0">
            <a:solidFill>
              <a:srgbClr val="FFFFFF"/>
            </a:solidFill>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4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101600" tIns="101600" rIns="101600" bIns="101600" numCol="1" spcCol="38100" rtlCol="0" fromWordArt="0" anchor="ctr" anchorCtr="0" forceAA="0" compatLnSpc="1">
        <a:prstTxWarp prst="textNoShape">
          <a:avLst/>
        </a:prstTxWarp>
        <a:noAutofit/>
      </a:bodyPr>
      <a:lstStyle>
        <a:defPPr defTabSz="1650958">
          <a:defRPr sz="4000" dirty="0">
            <a:solidFill>
              <a:srgbClr val="FFFFFF"/>
            </a:solidFill>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5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6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a:noAutofit/>
      </a:bodyPr>
      <a:lstStyle>
        <a:defPPr marL="0" indent="0">
          <a:buNone/>
          <a:defRPr sz="1400" dirty="0">
            <a:solidFill>
              <a:srgbClr val="000000">
                <a:lumMod val="65000"/>
                <a:lumOff val="35000"/>
              </a:srgbClr>
            </a:solidFill>
            <a:latin typeface="Microsoft YaHei"/>
            <a:ea typeface="Microsoft YaHei"/>
            <a:cs typeface="Microsoft YaHei"/>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Autofit/>
      </a:bodyPr>
      <a:lstStyle>
        <a:defPPr marL="0" indent="0">
          <a:buNone/>
          <a:defRPr sz="1400" dirty="0">
            <a:solidFill>
              <a:srgbClr val="000000">
                <a:lumMod val="65000"/>
                <a:lumOff val="35000"/>
              </a:srgbClr>
            </a:solidFill>
            <a:latin typeface="Microsoft YaHei"/>
            <a:ea typeface="Microsoft YaHei"/>
            <a:cs typeface="Microsoft YaHei"/>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ppt模版">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5875">
          <a:solidFill>
            <a:schemeClr val="tx1"/>
          </a:solidFill>
        </a:ln>
      </a:spPr>
      <a:bodyPr rtlCol="0" anchor="ctr"/>
      <a:lstStyle>
        <a:defPPr algn="ctr">
          <a:defRPr sz="1200" dirty="0" smtClean="0">
            <a:solidFill>
              <a:schemeClr val="tx1"/>
            </a:solidFill>
            <a:latin typeface="+mj-ea"/>
            <a:ea typeface="+mj-ea"/>
          </a:defRPr>
        </a:defPPr>
      </a:lstStyle>
      <a:style>
        <a:lnRef idx="1">
          <a:schemeClr val="accent1"/>
        </a:lnRef>
        <a:fillRef idx="3">
          <a:schemeClr val="accent1"/>
        </a:fillRef>
        <a:effectRef idx="2">
          <a:schemeClr val="accent1"/>
        </a:effectRef>
        <a:fontRef idx="minor">
          <a:schemeClr val="lt1"/>
        </a:fontRef>
      </a:style>
    </a:spDef>
    <a:lnDef>
      <a:spPr>
        <a:ln w="15875">
          <a:solidFill>
            <a:schemeClr val="tx1"/>
          </a:solidFill>
          <a:prstDash val="solid"/>
          <a:tailEnd type="triangle"/>
        </a:ln>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200" dirty="0" smtClean="0">
            <a:solidFill>
              <a:schemeClr val="bg1"/>
            </a:solidFill>
          </a:defRPr>
        </a:defPPr>
      </a:lstStyle>
    </a:txDef>
  </a:objectDefaults>
  <a:extraClrSchemeLst/>
</a:theme>
</file>

<file path=ppt/theme/theme9.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solidFill>
            <a:schemeClr val="tx1"/>
          </a:solidFill>
        </a:ln>
      </a:spPr>
      <a:bodyPr rtlCol="0" anchor="ctr"/>
      <a:lstStyle>
        <a:defPPr algn="ctr">
          <a:defRPr kumimoji="1" sz="1100" dirty="0" smtClean="0">
            <a:solidFill>
              <a:schemeClr val="tx1"/>
            </a:solidFill>
            <a:latin typeface="Microsoft YaHei" charset="-122"/>
            <a:ea typeface="Microsoft YaHei" charset="-122"/>
            <a:cs typeface="Microsoft YaHei"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lumMod val="75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a:noAutofit/>
      </a:bodyPr>
      <a:lstStyle>
        <a:defPPr marL="0" indent="0">
          <a:buNone/>
          <a:defRPr sz="1400" dirty="0">
            <a:solidFill>
              <a:srgbClr val="000000">
                <a:lumMod val="65000"/>
                <a:lumOff val="35000"/>
              </a:srgbClr>
            </a:solidFill>
            <a:latin typeface="Microsoft YaHei"/>
            <a:ea typeface="Microsoft YaHei"/>
            <a:cs typeface="Microsoft YaHei"/>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5184</TotalTime>
  <Words>3543</Words>
  <Application>Microsoft Macintosh PowerPoint</Application>
  <PresentationFormat>全屏显示(16:9)</PresentationFormat>
  <Paragraphs>549</Paragraphs>
  <Slides>23</Slides>
  <Notes>11</Notes>
  <HiddenSlides>0</HiddenSlides>
  <MMClips>0</MMClips>
  <ScaleCrop>false</ScaleCrop>
  <HeadingPairs>
    <vt:vector size="8" baseType="variant">
      <vt:variant>
        <vt:lpstr>已用的字体</vt:lpstr>
      </vt:variant>
      <vt:variant>
        <vt:i4>15</vt:i4>
      </vt:variant>
      <vt:variant>
        <vt:lpstr>主题</vt:lpstr>
      </vt:variant>
      <vt:variant>
        <vt:i4>9</vt:i4>
      </vt:variant>
      <vt:variant>
        <vt:lpstr>嵌入 OLE 服务器</vt:lpstr>
      </vt:variant>
      <vt:variant>
        <vt:i4>1</vt:i4>
      </vt:variant>
      <vt:variant>
        <vt:lpstr>幻灯片标题</vt:lpstr>
      </vt:variant>
      <vt:variant>
        <vt:i4>23</vt:i4>
      </vt:variant>
    </vt:vector>
  </HeadingPairs>
  <TitlesOfParts>
    <vt:vector size="48" baseType="lpstr">
      <vt:lpstr>华文新魏</vt:lpstr>
      <vt:lpstr>宋体</vt:lpstr>
      <vt:lpstr>Microsoft YaHei</vt:lpstr>
      <vt:lpstr>Microsoft YaHei</vt:lpstr>
      <vt:lpstr>Adobe 黑体 Std R</vt:lpstr>
      <vt:lpstr>Adobe 宋体 Std L</vt:lpstr>
      <vt:lpstr>Hei</vt:lpstr>
      <vt:lpstr>Arial</vt:lpstr>
      <vt:lpstr>Calibri</vt:lpstr>
      <vt:lpstr>Courier New</vt:lpstr>
      <vt:lpstr>Helvetica Light</vt:lpstr>
      <vt:lpstr>Helvetica Neue</vt:lpstr>
      <vt:lpstr>Helvetica Neue Medium</vt:lpstr>
      <vt:lpstr>Verdana</vt:lpstr>
      <vt:lpstr>Wingdings</vt:lpstr>
      <vt:lpstr>Office 主题</vt:lpstr>
      <vt:lpstr>3_White</vt:lpstr>
      <vt:lpstr>4_White</vt:lpstr>
      <vt:lpstr>5_White</vt:lpstr>
      <vt:lpstr>6_White</vt:lpstr>
      <vt:lpstr>1_Office 主题</vt:lpstr>
      <vt:lpstr>6_Office 主题</vt:lpstr>
      <vt:lpstr>ppt模版</vt:lpstr>
      <vt:lpstr>2_Office 主题</vt:lpstr>
      <vt:lpstr>CorelDRAW</vt:lpstr>
      <vt:lpstr>PowerPoint 演示文稿</vt:lpstr>
      <vt:lpstr>PowerPoint 演示文稿</vt:lpstr>
      <vt:lpstr>什么是“业务”？</vt:lpstr>
      <vt:lpstr>长期规划：业务平台对业务的支撑，实际是对业务“经营”的支撑</vt:lpstr>
      <vt:lpstr>围绕四大运营主流程，业务如何能更好、更快的支撑业务？</vt:lpstr>
      <vt:lpstr>PD/IT 角色分离，语言不统一， 多份交付件，需求反复沟通/返工</vt:lpstr>
      <vt:lpstr>业务痛点一：业务与平台耦合，业务与业务之间耦合，业务发布缓慢</vt:lpstr>
      <vt:lpstr>业务痛点二：平台准入成本高，可复用业务资产少，新小业务上线周期长</vt:lpstr>
      <vt:lpstr>PowerPoint 演示文稿</vt:lpstr>
      <vt:lpstr>PowerPoint 演示文稿</vt:lpstr>
      <vt:lpstr>解决这些问题的设计思路</vt:lpstr>
      <vt:lpstr>TMF 2.0架构目标：业务与平台分离、业务与业务隔离、形成可复用业务资产库</vt:lpstr>
      <vt:lpstr>PowerPoint 演示文稿</vt:lpstr>
      <vt:lpstr>领域需求分析：从客户、平台方等视角出发，分析全局应用场景，我们要什么？</vt:lpstr>
      <vt:lpstr>业务的维度 &amp; 业务叠加</vt:lpstr>
      <vt:lpstr>TMF 2.0的关键模型设计</vt:lpstr>
      <vt:lpstr>业务架构分层：平台+解决方案+业务插件包</vt:lpstr>
      <vt:lpstr>PowerPoint 演示文稿</vt:lpstr>
      <vt:lpstr>电商业务链路长、系统多，烟囱式系统配置为主，缺少全链路业务管理视角</vt:lpstr>
      <vt:lpstr>基于场景化商业能力SDK屏蔽业务方对底层系统部署形态的感知</vt:lpstr>
      <vt:lpstr>业务定制：向面向场景化定制方式转变</vt:lpstr>
      <vt:lpstr>业务定制：基于商业能力SDK构建业务定制包</vt:lpstr>
      <vt:lpstr>PowerPoint 演示文稿</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竹頔</dc:creator>
  <cp:lastModifiedBy>Yu Rocky</cp:lastModifiedBy>
  <cp:revision>341</cp:revision>
  <dcterms:created xsi:type="dcterms:W3CDTF">2016-11-07T03:35:49Z</dcterms:created>
  <dcterms:modified xsi:type="dcterms:W3CDTF">2018-07-11T11:20:12Z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BBAAD9C20180234D78A0072836F0B6E062B9B20610168B20AFD9813BB1E32B59DB44BA38C1633B0822692708C84606EB88F9212A91D08BF11BBFC249735E20DE24F7F9AD9A25E6C734C229476F4249941E40E0C774495233B88681970162DCB8DBF6229FBE3</vt:lpwstr>
  </property>
</Properties>
</file>